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91" r:id="rId4"/>
    <p:sldId id="258" r:id="rId5"/>
    <p:sldId id="265" r:id="rId6"/>
    <p:sldId id="266" r:id="rId7"/>
    <p:sldId id="260" r:id="rId8"/>
    <p:sldId id="270" r:id="rId9"/>
    <p:sldId id="284" r:id="rId10"/>
    <p:sldId id="276" r:id="rId11"/>
    <p:sldId id="277" r:id="rId12"/>
    <p:sldId id="268" r:id="rId13"/>
    <p:sldId id="263" r:id="rId14"/>
    <p:sldId id="261" r:id="rId15"/>
    <p:sldId id="262" r:id="rId16"/>
    <p:sldId id="278" r:id="rId17"/>
    <p:sldId id="271" r:id="rId18"/>
    <p:sldId id="281" r:id="rId19"/>
    <p:sldId id="267" r:id="rId20"/>
    <p:sldId id="286" r:id="rId21"/>
    <p:sldId id="287" r:id="rId22"/>
    <p:sldId id="285" r:id="rId23"/>
    <p:sldId id="288" r:id="rId24"/>
    <p:sldId id="289" r:id="rId25"/>
    <p:sldId id="259" r:id="rId26"/>
    <p:sldId id="290" r:id="rId27"/>
    <p:sldId id="292" r:id="rId28"/>
    <p:sldId id="293" r:id="rId29"/>
    <p:sldId id="294" r:id="rId30"/>
    <p:sldId id="295" r:id="rId31"/>
    <p:sldId id="296" r:id="rId32"/>
    <p:sldId id="297" r:id="rId33"/>
  </p:sldIdLst>
  <p:sldSz cx="9144000" cy="6858000" type="screen4x3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5" autoAdjust="0"/>
    <p:restoredTop sz="94660"/>
  </p:normalViewPr>
  <p:slideViewPr>
    <p:cSldViewPr>
      <p:cViewPr>
        <p:scale>
          <a:sx n="73" d="100"/>
          <a:sy n="73" d="100"/>
        </p:scale>
        <p:origin x="-1140" y="-11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1BFF062C-4026-4E2A-9E30-80F8306EDE19}" type="datetimeFigureOut">
              <a:rPr lang="en-US" smtClean="0"/>
              <a:t>09/17/2014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653E4FB0-FFEF-4568-80EF-6E2FCA6FCC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185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3C5FB020-0EC0-487C-AF36-6FFC8ED53506}" type="datetimeFigureOut">
              <a:rPr lang="en-US" smtClean="0"/>
              <a:t>09/17/2014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77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960F37AD-D63E-411C-BF31-D4E46FD36E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243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F37AD-D63E-411C-BF31-D4E46FD36E4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86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F37AD-D63E-411C-BF31-D4E46FD36E4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602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F37AD-D63E-411C-BF31-D4E46FD36E4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860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PSNH Enterprise GIS                                         Building a System from the Ground Up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A849D-6FC6-4C31-B1D2-C2EFE78F71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833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PSNH Enterprise GIS                                         Building a System from the Ground Up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A849D-6FC6-4C31-B1D2-C2EFE78F71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609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PSNH Enterprise GIS                                         Building a System from the Ground Up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A849D-6FC6-4C31-B1D2-C2EFE78F71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15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PSNH Enterprise GIS                                         Building a System from the Ground Up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A849D-6FC6-4C31-B1D2-C2EFE78F71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261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PSNH Enterprise GIS                                         Building a System from the Ground Up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A849D-6FC6-4C31-B1D2-C2EFE78F71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004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PSNH Enterprise GIS                                         Building a System from the Ground Up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A849D-6FC6-4C31-B1D2-C2EFE78F71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198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PSNH Enterprise GIS                                         Building a System from the Ground Up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A849D-6FC6-4C31-B1D2-C2EFE78F71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848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PSNH Enterprise GIS                                         Building a System from the Ground Up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A849D-6FC6-4C31-B1D2-C2EFE78F71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02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PSNH Enterprise GIS                                         Building a System from the Ground Up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A849D-6FC6-4C31-B1D2-C2EFE78F71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09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PSNH Enterprise GIS                                         Building a System from the Ground Up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A849D-6FC6-4C31-B1D2-C2EFE78F71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777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PSNH Enterprise GIS                                         Building a System from the Ground Up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A849D-6FC6-4C31-B1D2-C2EFE78F71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032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09/17/2014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PSNH Enterprise GIS                                         Building a System from the Ground Up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A849D-6FC6-4C31-B1D2-C2EFE78F71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86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file:///C:\ArcGIS\NH%20GIS%20Comm\eGIS_Demo1(CircuitTrace_11W1).wmv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venue.nh.gov/" TargetMode="External"/><Relationship Id="rId13" Type="http://schemas.openxmlformats.org/officeDocument/2006/relationships/hyperlink" Target="http://www.aspeninc.com/web/index.html" TargetMode="External"/><Relationship Id="rId18" Type="http://schemas.openxmlformats.org/officeDocument/2006/relationships/hyperlink" Target="http://ramtech-corp.com/" TargetMode="External"/><Relationship Id="rId26" Type="http://schemas.openxmlformats.org/officeDocument/2006/relationships/image" Target="../media/image16.png"/><Relationship Id="rId39" Type="http://schemas.openxmlformats.org/officeDocument/2006/relationships/image" Target="../media/image29.jpeg"/><Relationship Id="rId3" Type="http://schemas.openxmlformats.org/officeDocument/2006/relationships/hyperlink" Target="http://www.shopfujitsu.com/index.php" TargetMode="External"/><Relationship Id="rId21" Type="http://schemas.openxmlformats.org/officeDocument/2006/relationships/hyperlink" Target="http://www.ubisense.net/en/index.html" TargetMode="External"/><Relationship Id="rId34" Type="http://schemas.openxmlformats.org/officeDocument/2006/relationships/image" Target="../media/image24.png"/><Relationship Id="rId7" Type="http://schemas.openxmlformats.org/officeDocument/2006/relationships/hyperlink" Target="http://www.boreasgroup.us/" TargetMode="External"/><Relationship Id="rId12" Type="http://schemas.openxmlformats.org/officeDocument/2006/relationships/hyperlink" Target="http://www.gedigitalenergy.com/" TargetMode="External"/><Relationship Id="rId17" Type="http://schemas.openxmlformats.org/officeDocument/2006/relationships/hyperlink" Target="http://www.oracle.com/technetwork/database/options/spatialandgraph/overview/index.html" TargetMode="External"/><Relationship Id="rId25" Type="http://schemas.openxmlformats.org/officeDocument/2006/relationships/image" Target="../media/image15.emf"/><Relationship Id="rId33" Type="http://schemas.openxmlformats.org/officeDocument/2006/relationships/image" Target="../media/image23.png"/><Relationship Id="rId38" Type="http://schemas.openxmlformats.org/officeDocument/2006/relationships/image" Target="../media/image28.png"/><Relationship Id="rId2" Type="http://schemas.openxmlformats.org/officeDocument/2006/relationships/hyperlink" Target="http://www.granit.unh.edu/" TargetMode="External"/><Relationship Id="rId16" Type="http://schemas.openxmlformats.org/officeDocument/2006/relationships/hyperlink" Target="http://www.oracle.com/technetwork/database/" TargetMode="External"/><Relationship Id="rId20" Type="http://schemas.openxmlformats.org/officeDocument/2006/relationships/hyperlink" Target="http://www.epochsg.com/" TargetMode="Externa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2.unh.edu/" TargetMode="External"/><Relationship Id="rId11" Type="http://schemas.openxmlformats.org/officeDocument/2006/relationships/hyperlink" Target="http://www.copyexpress.com/" TargetMode="External"/><Relationship Id="rId24" Type="http://schemas.openxmlformats.org/officeDocument/2006/relationships/image" Target="../media/image14.emf"/><Relationship Id="rId32" Type="http://schemas.openxmlformats.org/officeDocument/2006/relationships/image" Target="../media/image22.png"/><Relationship Id="rId37" Type="http://schemas.openxmlformats.org/officeDocument/2006/relationships/image" Target="../media/image27.png"/><Relationship Id="rId5" Type="http://schemas.openxmlformats.org/officeDocument/2006/relationships/hyperlink" Target="http://www.garmin.com/en-US" TargetMode="External"/><Relationship Id="rId15" Type="http://schemas.openxmlformats.org/officeDocument/2006/relationships/hyperlink" Target="http://www.safe.com/" TargetMode="External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hyperlink" Target="http://www.esri.com/" TargetMode="External"/><Relationship Id="rId19" Type="http://schemas.openxmlformats.org/officeDocument/2006/relationships/hyperlink" Target="http://www.spatialbiz.com/" TargetMode="External"/><Relationship Id="rId31" Type="http://schemas.openxmlformats.org/officeDocument/2006/relationships/image" Target="../media/image21.png"/><Relationship Id="rId4" Type="http://schemas.openxmlformats.org/officeDocument/2006/relationships/hyperlink" Target="http://www.census.gov/" TargetMode="External"/><Relationship Id="rId9" Type="http://schemas.openxmlformats.org/officeDocument/2006/relationships/hyperlink" Target="http://www.guidantgroup.com/en-US/Pages/default.aspx" TargetMode="External"/><Relationship Id="rId14" Type="http://schemas.openxmlformats.org/officeDocument/2006/relationships/hyperlink" Target="http://www.gedigitalenergy.com/geospatial/catalog/smallworld_core.htm" TargetMode="External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file:///C:\ArcGIS\NH%20GIS%20Comm\Presentation%20Report.pdf" TargetMode="Externa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4648200"/>
            <a:ext cx="42672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PSNH Enterprise GIS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a System from the Ground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 GIS Advisory Committee Meeting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 17, 2014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Park, Manchester, NH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Geoff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Bechtold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Ron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Rioux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876800"/>
            <a:ext cx="3956736" cy="1335455"/>
          </a:xfrm>
        </p:spPr>
      </p:pic>
    </p:spTree>
    <p:extLst>
      <p:ext uri="{BB962C8B-B14F-4D97-AF65-F5344CB8AC3E}">
        <p14:creationId xmlns:p14="http://schemas.microsoft.com/office/powerpoint/2010/main" val="169092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6705600" cy="338139"/>
          </a:xfrm>
        </p:spPr>
        <p:txBody>
          <a:bodyPr>
            <a:noAutofit/>
          </a:bodyPr>
          <a:lstStyle/>
          <a:p>
            <a:pPr algn="ctr"/>
            <a:r>
              <a:rPr lang="en-US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 Smallworld – Northeast Utilities ENOM Model </a:t>
            </a:r>
            <a:endParaRPr lang="en-US" sz="2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6800"/>
            <a:ext cx="8715375" cy="4776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260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6705600" cy="338139"/>
          </a:xfrm>
        </p:spPr>
        <p:txBody>
          <a:bodyPr>
            <a:noAutofit/>
          </a:bodyPr>
          <a:lstStyle/>
          <a:p>
            <a:pPr algn="ctr"/>
            <a:r>
              <a:rPr lang="en-US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 Smallworld – Northeast Utilities ENOM Model </a:t>
            </a:r>
            <a:endParaRPr lang="en-US" sz="2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8953024" cy="5327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598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Autofit/>
          </a:bodyPr>
          <a:lstStyle/>
          <a:p>
            <a:r>
              <a:rPr lang="en-US" sz="4000" dirty="0" smtClean="0"/>
              <a:t>Conversion Delivery Schedule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5334000"/>
          </a:xfrm>
        </p:spPr>
        <p:txBody>
          <a:bodyPr>
            <a:normAutofit lnSpcReduction="10000"/>
          </a:bodyPr>
          <a:lstStyle/>
          <a:p>
            <a:pPr marL="403225" indent="-403225">
              <a:buFont typeface="+mj-lt"/>
              <a:buAutoNum type="arabicPeriod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PROTOTYPE – Small subset of circuits and substations.</a:t>
            </a:r>
            <a:endParaRPr lang="en-US" sz="2000" dirty="0" smtClean="0"/>
          </a:p>
          <a:p>
            <a:pPr marL="403225" indent="-403225">
              <a:buFont typeface="+mj-lt"/>
              <a:buAutoNum type="arabicPeriod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 – Part of an Area Work Center, roughly 10% of a delivery.</a:t>
            </a:r>
            <a:endParaRPr lang="en-US" sz="2000" dirty="0" smtClean="0"/>
          </a:p>
          <a:p>
            <a:pPr marL="403225" indent="-403225">
              <a:buFont typeface="+mj-lt"/>
              <a:buAutoNum type="arabicPeriod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 – Area Work Centers (AWC)</a:t>
            </a:r>
            <a:endParaRPr lang="en-US" sz="1600" dirty="0" smtClean="0"/>
          </a:p>
          <a:p>
            <a:pPr lvl="1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Pittsfield</a:t>
            </a:r>
          </a:p>
          <a:p>
            <a:pPr lvl="1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Franklin</a:t>
            </a:r>
          </a:p>
          <a:p>
            <a:pPr lvl="1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Laconia</a:t>
            </a:r>
          </a:p>
          <a:p>
            <a:pPr lvl="1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Chocorua</a:t>
            </a:r>
          </a:p>
          <a:p>
            <a:pPr lvl="1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Lancaster</a:t>
            </a:r>
          </a:p>
          <a:p>
            <a:pPr lvl="1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Berlin</a:t>
            </a:r>
          </a:p>
          <a:p>
            <a:pPr lvl="1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Portsmouth and Epping: Combined for scheduling constraints.</a:t>
            </a:r>
          </a:p>
          <a:p>
            <a:pPr lvl="1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Rochester</a:t>
            </a:r>
          </a:p>
          <a:p>
            <a:pPr lvl="1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Derry</a:t>
            </a:r>
          </a:p>
          <a:p>
            <a:pPr lvl="1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Hooksett</a:t>
            </a:r>
          </a:p>
          <a:p>
            <a:pPr lvl="1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Nashua</a:t>
            </a:r>
          </a:p>
          <a:p>
            <a:pPr lvl="1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Bedford</a:t>
            </a:r>
          </a:p>
          <a:p>
            <a:pPr lvl="1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Milford</a:t>
            </a:r>
          </a:p>
          <a:p>
            <a:pPr lvl="1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Hillsborough</a:t>
            </a:r>
          </a:p>
          <a:p>
            <a:pPr lvl="1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Monadnock and Keene: Combined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scheduling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constraints.</a:t>
            </a:r>
          </a:p>
          <a:p>
            <a:pPr lvl="1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Newport</a:t>
            </a:r>
          </a:p>
          <a:p>
            <a:pPr marL="403225" indent="-403225">
              <a:buFont typeface="+mj-lt"/>
              <a:buAutoNum type="arabicPeriod"/>
            </a:pPr>
            <a:endParaRPr lang="en-US" sz="1400" dirty="0" smtClean="0"/>
          </a:p>
          <a:p>
            <a:pPr marL="514350" indent="-514350">
              <a:buFont typeface="+mj-lt"/>
              <a:buAutoNum type="arabicPeriod"/>
            </a:pPr>
            <a:endParaRPr lang="en-US" sz="1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8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76200"/>
            <a:ext cx="8229600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Preparing Source Data</a:t>
            </a:r>
            <a:endParaRPr lang="en-US" sz="40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1000" y="838200"/>
            <a:ext cx="8229600" cy="5181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Customer database extract.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Asset databases extracts.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AutoCAD maps for Primary and URD circuits.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 Milesheet R.O.W. maps.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GPS positions for Distribution R.O.W. lines.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 System Area Switching diagrams.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Connection diagrams.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Substation One-Line diagrams.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 Underground Manhole/Vault diagrams.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 customer lists.</a:t>
            </a:r>
          </a:p>
          <a:p>
            <a:pPr marL="914400" lvl="1" indent="-514350">
              <a:buFont typeface="+mj-lt"/>
              <a:buAutoNum type="arabicPeriod"/>
            </a:pPr>
            <a:endParaRPr lang="en-US" dirty="0" smtClean="0"/>
          </a:p>
          <a:p>
            <a:pPr marL="914400" lvl="1" indent="-514350">
              <a:buFont typeface="+mj-lt"/>
              <a:buAutoNum type="arabicPeriod"/>
            </a:pPr>
            <a:endParaRPr lang="en-US" dirty="0" smtClean="0"/>
          </a:p>
          <a:p>
            <a:pPr marL="914400" lvl="1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12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698" y="76200"/>
            <a:ext cx="8229600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Source Data vs. Actuals</a:t>
            </a:r>
            <a:endParaRPr lang="en-U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820738"/>
            <a:ext cx="7443787" cy="52149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10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76200"/>
            <a:ext cx="8229600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Equipment in Service vs. Inventory</a:t>
            </a:r>
            <a:endParaRPr lang="en-US" sz="4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962025"/>
            <a:ext cx="6137275" cy="49371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35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Autofit/>
          </a:bodyPr>
          <a:lstStyle/>
          <a:p>
            <a:r>
              <a:rPr lang="en-US" sz="4000" dirty="0" smtClean="0"/>
              <a:t>Field Verification (Scrubbing)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382000" cy="4648200"/>
          </a:xfrm>
        </p:spPr>
        <p:txBody>
          <a:bodyPr>
            <a:normAutofit/>
          </a:bodyPr>
          <a:lstStyle/>
          <a:p>
            <a:pPr marL="403225" indent="-403225">
              <a:buFont typeface="+mj-lt"/>
              <a:buAutoNum type="arabicPeriod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PSNH Retirees - Knowledge of Distribution System</a:t>
            </a:r>
          </a:p>
          <a:p>
            <a:pPr marL="403225" indent="-403225">
              <a:buFont typeface="+mj-lt"/>
              <a:buAutoNum type="arabicPeriod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AWC schedule  - Geographic locations</a:t>
            </a:r>
          </a:p>
          <a:p>
            <a:pPr marL="403225" indent="-403225">
              <a:buFont typeface="+mj-lt"/>
              <a:buAutoNum type="arabicPeriod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Identified gaps - Data sources</a:t>
            </a:r>
          </a:p>
          <a:p>
            <a:pPr marL="403225" indent="-403225">
              <a:buFont typeface="+mj-lt"/>
              <a:buAutoNum type="arabicPeriod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Electrical connectivity issues</a:t>
            </a:r>
          </a:p>
          <a:p>
            <a:pPr marL="403225" indent="-403225">
              <a:buFont typeface="+mj-lt"/>
              <a:buAutoNum type="arabicPeriod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Markups - Preparation for source data submission</a:t>
            </a:r>
          </a:p>
          <a:p>
            <a:pPr marL="403225" indent="-403225">
              <a:buFont typeface="+mj-lt"/>
              <a:buAutoNum type="arabicPeriod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Points - U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nderground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esidential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evelopment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3225" indent="-403225">
              <a:buFont typeface="+mj-lt"/>
              <a:buAutoNum type="arabicPeriod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Detailed Sector Cabinets</a:t>
            </a:r>
          </a:p>
          <a:p>
            <a:pPr marL="403225" indent="-403225">
              <a:buFont typeface="+mj-lt"/>
              <a:buAutoNum type="arabicPeriod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- Vendor questions reduced</a:t>
            </a:r>
          </a:p>
          <a:p>
            <a:pPr marL="403225" indent="-403225">
              <a:buFont typeface="+mj-lt"/>
              <a:buAutoNum type="arabicPeriod"/>
            </a:pP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3225" indent="-403225">
              <a:buFont typeface="+mj-lt"/>
              <a:buAutoNum type="arabicPeriod"/>
            </a:pPr>
            <a:endParaRPr lang="en-US" sz="1400" dirty="0" smtClean="0"/>
          </a:p>
          <a:p>
            <a:pPr marL="514350" indent="-514350">
              <a:buFont typeface="+mj-lt"/>
              <a:buAutoNum type="arabicPeriod"/>
            </a:pPr>
            <a:endParaRPr lang="en-US" sz="1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06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5486400" cy="685800"/>
          </a:xfrm>
        </p:spPr>
        <p:txBody>
          <a:bodyPr>
            <a:normAutofit/>
          </a:bodyPr>
          <a:lstStyle/>
          <a:p>
            <a:pPr algn="ctr"/>
            <a:r>
              <a:rPr lang="en-US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Markups – OH Maps</a:t>
            </a:r>
            <a:endParaRPr lang="en-US" sz="32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94815"/>
            <a:ext cx="8007917" cy="5178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039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5486400" cy="685800"/>
          </a:xfrm>
        </p:spPr>
        <p:txBody>
          <a:bodyPr>
            <a:normAutofit/>
          </a:bodyPr>
          <a:lstStyle/>
          <a:p>
            <a:pPr algn="ctr"/>
            <a:r>
              <a:rPr lang="en-US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Markups – URD Maps</a:t>
            </a:r>
            <a:endParaRPr lang="en-US" sz="32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798590"/>
            <a:ext cx="8007915" cy="5170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231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Autofit/>
          </a:bodyPr>
          <a:lstStyle/>
          <a:p>
            <a:r>
              <a:rPr lang="en-US" sz="4000" dirty="0" smtClean="0"/>
              <a:t>Data QA/QC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534400" cy="5257800"/>
          </a:xfrm>
        </p:spPr>
        <p:txBody>
          <a:bodyPr>
            <a:normAutofit fontScale="85000" lnSpcReduction="20000"/>
          </a:bodyPr>
          <a:lstStyle/>
          <a:p>
            <a:pPr>
              <a:buSzPct val="75000"/>
              <a:buFont typeface="Wingdings" panose="05000000000000000000" pitchFamily="2" charset="2"/>
              <a:buChar char="q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 NU Team</a:t>
            </a:r>
          </a:p>
          <a:p>
            <a:pPr>
              <a:buSzPct val="75000"/>
              <a:buFont typeface="Wingdings" panose="05000000000000000000" pitchFamily="2" charset="2"/>
              <a:buChar char="q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 Item log</a:t>
            </a:r>
          </a:p>
          <a:p>
            <a:pPr>
              <a:buSzPct val="75000"/>
              <a:buFont typeface="Wingdings" panose="05000000000000000000" pitchFamily="2" charset="2"/>
              <a:buChar char="q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atabase analysis:</a:t>
            </a:r>
          </a:p>
          <a:p>
            <a:pPr lvl="1">
              <a:buSzPct val="75000"/>
              <a:buFont typeface="Wingdings" panose="05000000000000000000" pitchFamily="2" charset="2"/>
              <a:buChar char="ü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impact Electric devices</a:t>
            </a:r>
          </a:p>
          <a:p>
            <a:pPr lvl="1">
              <a:buSzPct val="75000"/>
              <a:buFont typeface="Wingdings" panose="05000000000000000000" pitchFamily="2" charset="2"/>
              <a:buChar char="ü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Connectivity.</a:t>
            </a:r>
          </a:p>
          <a:p>
            <a:pPr>
              <a:buSzPct val="75000"/>
              <a:buFont typeface="Wingdings" panose="05000000000000000000" pitchFamily="2" charset="2"/>
              <a:buChar char="q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 issues using MS Access</a:t>
            </a:r>
          </a:p>
          <a:p>
            <a:pPr>
              <a:buSzPct val="75000"/>
              <a:buFont typeface="Wingdings" panose="05000000000000000000" pitchFamily="2" charset="2"/>
              <a:buChar char="q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 to Vendor</a:t>
            </a:r>
          </a:p>
          <a:p>
            <a:pPr>
              <a:buSzPct val="75000"/>
              <a:buFont typeface="Wingdings" panose="05000000000000000000" pitchFamily="2" charset="2"/>
              <a:buChar char="q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Modify PSNH Specification document and Business Rules</a:t>
            </a:r>
          </a:p>
          <a:p>
            <a:pPr>
              <a:buSzPct val="75000"/>
              <a:buFont typeface="Wingdings" panose="05000000000000000000" pitchFamily="2" charset="2"/>
              <a:buChar char="q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 QA/QC verification for the first 6 deliveries</a:t>
            </a:r>
          </a:p>
          <a:p>
            <a:pPr>
              <a:buSzPct val="75000"/>
              <a:buFont typeface="Wingdings" panose="05000000000000000000" pitchFamily="2" charset="2"/>
              <a:buChar char="q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 map verification for remaining deliveries</a:t>
            </a:r>
          </a:p>
          <a:p>
            <a:pPr>
              <a:buSzPct val="75000"/>
              <a:buFont typeface="Wingdings" panose="05000000000000000000" pitchFamily="2" charset="2"/>
              <a:buChar char="q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Maintained Vendor’s effort and quality</a:t>
            </a:r>
          </a:p>
          <a:p>
            <a:pPr>
              <a:buSzPct val="75000"/>
              <a:buFont typeface="Wingdings" panose="05000000000000000000" pitchFamily="2" charset="2"/>
              <a:buChar char="Ø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Results:  On time, within budget, 100% accepted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49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1"/>
          </a:xfrm>
        </p:spPr>
        <p:txBody>
          <a:bodyPr>
            <a:noAutofit/>
          </a:bodyPr>
          <a:lstStyle/>
          <a:p>
            <a:r>
              <a:rPr lang="en-US" sz="4000" dirty="0" smtClean="0"/>
              <a:t>AGENDA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382000" cy="510540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Message about NU Safety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 of the Land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Conversion Process  - Data, Data, and Data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 Enterprise GIS Platform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eGIS Silverlight Web Viewer demo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Python for ArcGIS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do we go from here…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1371600" cy="381000"/>
          </a:xfrm>
        </p:spPr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37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8736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Northeast Utilities Enterprise GIS Platform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1"/>
            <a:ext cx="8229600" cy="5287964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 Smallworld Datastore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Oracle Spatial 11g Database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ESRI ArcSDE Database Views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ArcGIS for Server - Silverlight Web Portal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EPOCH Field Tablet Viewer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Smallworld on Garmin POI Creator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Oracle EDS Extractor Enterprise Outage                                     Management System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Clearion Damage Assessment Viewer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Work Studio Vegetation Management</a:t>
            </a:r>
          </a:p>
          <a:p>
            <a:pPr marL="0" indent="0">
              <a:buNone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77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66" y="30480"/>
            <a:ext cx="6284911" cy="62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28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57201" y="152400"/>
            <a:ext cx="8294806" cy="1337682"/>
            <a:chOff x="0" y="0"/>
            <a:chExt cx="9143999" cy="2155586"/>
          </a:xfrm>
        </p:grpSpPr>
        <p:sp>
          <p:nvSpPr>
            <p:cNvPr id="15" name="Trapezoid 14"/>
            <p:cNvSpPr/>
            <p:nvPr/>
          </p:nvSpPr>
          <p:spPr>
            <a:xfrm rot="10800000">
              <a:off x="0" y="0"/>
              <a:ext cx="9143999" cy="2155586"/>
            </a:xfrm>
            <a:prstGeom prst="trapezoid">
              <a:avLst>
                <a:gd name="adj" fmla="val 66667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Trapezoid 4"/>
            <p:cNvSpPr/>
            <p:nvPr/>
          </p:nvSpPr>
          <p:spPr>
            <a:xfrm>
              <a:off x="1600200" y="0"/>
              <a:ext cx="5943599" cy="21555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/>
                <a:t>eGIS Silverlight Web Portal</a:t>
              </a:r>
              <a:r>
                <a:rPr lang="en-US" sz="3600" kern="1200" dirty="0" smtClean="0"/>
                <a:t> </a:t>
              </a:r>
            </a:p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kern="1200" dirty="0" smtClean="0"/>
                <a:t>100’s of users</a:t>
              </a:r>
              <a:endParaRPr lang="en-US" sz="36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66104" y="1490082"/>
            <a:ext cx="6477000" cy="1938919"/>
            <a:chOff x="1431737" y="2155586"/>
            <a:chExt cx="6269884" cy="2011261"/>
          </a:xfrm>
        </p:grpSpPr>
        <p:sp>
          <p:nvSpPr>
            <p:cNvPr id="13" name="Trapezoid 12"/>
            <p:cNvSpPr/>
            <p:nvPr/>
          </p:nvSpPr>
          <p:spPr>
            <a:xfrm rot="10800000">
              <a:off x="1431737" y="2155587"/>
              <a:ext cx="6269884" cy="2011260"/>
            </a:xfrm>
            <a:prstGeom prst="trapezoid">
              <a:avLst>
                <a:gd name="adj" fmla="val 66667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3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rapezoid 6"/>
            <p:cNvSpPr/>
            <p:nvPr/>
          </p:nvSpPr>
          <p:spPr>
            <a:xfrm>
              <a:off x="2534287" y="2155586"/>
              <a:ext cx="4075424" cy="20112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/>
                <a:t>ESRI ArcMap</a:t>
              </a:r>
              <a:endParaRPr lang="en-US" sz="3600" kern="1200" dirty="0" smtClean="0"/>
            </a:p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kern="1200" dirty="0" smtClean="0"/>
                <a:t>10-50 users</a:t>
              </a:r>
              <a:endParaRPr lang="en-US" sz="3600" kern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666999" y="3429000"/>
            <a:ext cx="3886200" cy="2920537"/>
            <a:chOff x="2720421" y="2404812"/>
            <a:chExt cx="4284056" cy="2578613"/>
          </a:xfrm>
        </p:grpSpPr>
        <p:sp>
          <p:nvSpPr>
            <p:cNvPr id="11" name="Trapezoid 10"/>
            <p:cNvSpPr/>
            <p:nvPr/>
          </p:nvSpPr>
          <p:spPr>
            <a:xfrm rot="10800000">
              <a:off x="2720421" y="2404812"/>
              <a:ext cx="4284056" cy="2578613"/>
            </a:xfrm>
            <a:prstGeom prst="trapezoid">
              <a:avLst>
                <a:gd name="adj" fmla="val 66667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3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rapezoid 8"/>
            <p:cNvSpPr/>
            <p:nvPr/>
          </p:nvSpPr>
          <p:spPr>
            <a:xfrm>
              <a:off x="3302371" y="2404812"/>
              <a:ext cx="3108041" cy="10091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lvl="0" algn="ctr" defTabSz="1600200">
                <a:lnSpc>
                  <a:spcPct val="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kern="1200" dirty="0" smtClean="0"/>
                <a:t>              </a:t>
              </a:r>
              <a:r>
                <a:rPr lang="en-US" sz="3600" b="1" kern="1200" dirty="0" smtClean="0"/>
                <a:t>SmallWorld</a:t>
              </a:r>
            </a:p>
            <a:p>
              <a:pPr lvl="0" algn="ctr" defTabSz="1600200">
                <a:lnSpc>
                  <a:spcPct val="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dirty="0" smtClean="0"/>
                <a:t>5-20</a:t>
              </a:r>
              <a:r>
                <a:rPr lang="en-US" sz="3600" kern="1200" dirty="0" smtClean="0"/>
                <a:t> users</a:t>
              </a:r>
              <a:endParaRPr lang="en-US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4536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80" y="152400"/>
            <a:ext cx="7775639" cy="61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95400" y="838200"/>
            <a:ext cx="65532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Online mapping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Microsoft and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Silverlight API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ArcGIS for Server 10.0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Cached - Land, GIS, and Electric objects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Builds nightly post-Oracle Sync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Highlights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WMS Base maps from Esri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bookmarks &amp; user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settings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asset, &amp; coordinate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 Streetview and Bing Birdseye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Attribute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editor, markup, &amp; drawing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 Trace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Supports File Geodatabases as a Service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 ArcGIS Web Maps as a WMS layer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ArcGIS for Server -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Silverlight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 Portal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5283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ArcGIS for Server - Siverlight Web Portal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838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/>
              </a:rPr>
              <a:t>eGIS DEMO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527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4873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PSNH GIS Partners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15400" cy="54863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Vendors</a:t>
            </a:r>
            <a:r>
              <a:rPr lang="en-US" sz="1200" dirty="0" smtClean="0"/>
              <a:t>				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Hardware Vendors</a:t>
            </a:r>
            <a:endParaRPr lang="en-US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200" dirty="0" smtClean="0"/>
              <a:t>		</a:t>
            </a:r>
            <a:r>
              <a:rPr lang="en-US" sz="1200" dirty="0" smtClean="0">
                <a:hlinkClick r:id="rId2"/>
              </a:rPr>
              <a:t>http://www.granit.unh.edu/</a:t>
            </a:r>
            <a:r>
              <a:rPr lang="en-US" sz="1200" dirty="0" smtClean="0"/>
              <a:t> 			</a:t>
            </a:r>
            <a:r>
              <a:rPr lang="en-US" sz="1200" dirty="0">
                <a:hlinkClick r:id="rId3"/>
              </a:rPr>
              <a:t>http://</a:t>
            </a:r>
            <a:r>
              <a:rPr lang="en-US" sz="1200" dirty="0" smtClean="0">
                <a:hlinkClick r:id="rId3"/>
              </a:rPr>
              <a:t>www.shopfujitsu.com/index.php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		</a:t>
            </a:r>
          </a:p>
          <a:p>
            <a:pPr marL="0" indent="0">
              <a:buNone/>
            </a:pPr>
            <a:r>
              <a:rPr lang="en-US" sz="1200" dirty="0" smtClean="0"/>
              <a:t>		</a:t>
            </a:r>
            <a:r>
              <a:rPr lang="en-US" sz="1200" dirty="0">
                <a:hlinkClick r:id="rId4"/>
              </a:rPr>
              <a:t>http://www.census.gov</a:t>
            </a:r>
            <a:r>
              <a:rPr lang="en-US" sz="1200" dirty="0" smtClean="0">
                <a:hlinkClick r:id="rId4"/>
              </a:rPr>
              <a:t>/</a:t>
            </a:r>
            <a:r>
              <a:rPr lang="en-US" sz="1200" dirty="0" smtClean="0"/>
              <a:t>			</a:t>
            </a:r>
            <a:r>
              <a:rPr lang="en-US" sz="1200" dirty="0">
                <a:hlinkClick r:id="rId5"/>
              </a:rPr>
              <a:t>http://</a:t>
            </a:r>
            <a:r>
              <a:rPr lang="en-US" sz="1200" dirty="0" smtClean="0">
                <a:hlinkClick r:id="rId5"/>
              </a:rPr>
              <a:t>www.garmin.com/en-US</a:t>
            </a:r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		</a:t>
            </a:r>
            <a:r>
              <a:rPr lang="en-US" sz="1200" dirty="0">
                <a:hlinkClick r:id="rId6"/>
              </a:rPr>
              <a:t>http://www.t2.unh.edu</a:t>
            </a:r>
            <a:r>
              <a:rPr lang="en-US" sz="1200" dirty="0" smtClean="0">
                <a:hlinkClick r:id="rId6"/>
              </a:rPr>
              <a:t>/</a:t>
            </a:r>
            <a:r>
              <a:rPr lang="en-US" sz="1200" dirty="0" smtClean="0"/>
              <a:t>		</a:t>
            </a: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Consulting Vendors</a:t>
            </a:r>
            <a:endParaRPr lang="en-US" sz="1200" dirty="0"/>
          </a:p>
          <a:p>
            <a:pPr marL="0" indent="0">
              <a:buNone/>
            </a:pPr>
            <a:r>
              <a:rPr lang="en-US" sz="1200" dirty="0" smtClean="0"/>
              <a:t>						</a:t>
            </a:r>
            <a:r>
              <a:rPr lang="en-US" sz="1200" dirty="0" smtClean="0">
                <a:hlinkClick r:id="rId7"/>
              </a:rPr>
              <a:t>http</a:t>
            </a:r>
            <a:r>
              <a:rPr lang="en-US" sz="1200" dirty="0">
                <a:hlinkClick r:id="rId7"/>
              </a:rPr>
              <a:t>://www.boreasgroup.us</a:t>
            </a:r>
            <a:r>
              <a:rPr lang="en-US" sz="1200" dirty="0" smtClean="0">
                <a:hlinkClick r:id="rId7"/>
              </a:rPr>
              <a:t>/</a:t>
            </a: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 smtClean="0"/>
              <a:t>		</a:t>
            </a:r>
            <a:r>
              <a:rPr lang="en-US" sz="1200" dirty="0" smtClean="0">
                <a:hlinkClick r:id="rId8"/>
              </a:rPr>
              <a:t>http://www.revenue.nh.gov/</a:t>
            </a:r>
            <a:r>
              <a:rPr lang="en-US" sz="1200" dirty="0" smtClean="0"/>
              <a:t>			</a:t>
            </a:r>
            <a:r>
              <a:rPr lang="en-US" sz="1050" dirty="0" smtClean="0">
                <a:hlinkClick r:id="rId9"/>
              </a:rPr>
              <a:t>http</a:t>
            </a:r>
            <a:r>
              <a:rPr lang="en-US" sz="1050" dirty="0">
                <a:hlinkClick r:id="rId9"/>
              </a:rPr>
              <a:t>://</a:t>
            </a:r>
            <a:r>
              <a:rPr lang="en-US" sz="1050" dirty="0" smtClean="0">
                <a:hlinkClick r:id="rId9"/>
              </a:rPr>
              <a:t>www.guidantgroup.com/en-US/Pages/default.aspx</a:t>
            </a:r>
            <a:endParaRPr lang="en-US" sz="1200" dirty="0" smtClean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Software Vendors					</a:t>
            </a:r>
          </a:p>
          <a:p>
            <a:pPr marL="0" indent="0">
              <a:buNone/>
            </a:pPr>
            <a:r>
              <a:rPr lang="en-US" sz="1200" dirty="0" smtClean="0"/>
              <a:t>		</a:t>
            </a:r>
            <a:r>
              <a:rPr lang="en-US" sz="1200" dirty="0" smtClean="0">
                <a:hlinkClick r:id="rId10"/>
              </a:rPr>
              <a:t>http://www.esri.com/</a:t>
            </a:r>
            <a:r>
              <a:rPr lang="en-US" sz="1200" dirty="0" smtClean="0"/>
              <a:t> 												</a:t>
            </a:r>
            <a:r>
              <a:rPr lang="en-US" sz="1200" dirty="0" smtClean="0">
                <a:hlinkClick r:id="rId11"/>
              </a:rPr>
              <a:t>http</a:t>
            </a:r>
            <a:r>
              <a:rPr lang="en-US" sz="1200" dirty="0">
                <a:hlinkClick r:id="rId11"/>
              </a:rPr>
              <a:t>://www.copyexpress.com/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					</a:t>
            </a: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Software Vendors</a:t>
            </a:r>
            <a:endParaRPr lang="en-US" sz="1200" dirty="0"/>
          </a:p>
          <a:p>
            <a:pPr marL="0" indent="0">
              <a:buNone/>
            </a:pPr>
            <a:r>
              <a:rPr lang="en-US" sz="1200" dirty="0" smtClean="0"/>
              <a:t>		</a:t>
            </a:r>
            <a:r>
              <a:rPr lang="en-US" sz="1200" dirty="0">
                <a:hlinkClick r:id="rId12"/>
              </a:rPr>
              <a:t>http://www.gedigitalenergy.com</a:t>
            </a:r>
            <a:r>
              <a:rPr lang="en-US" sz="1200" dirty="0" smtClean="0">
                <a:hlinkClick r:id="rId12"/>
              </a:rPr>
              <a:t>/</a:t>
            </a:r>
            <a:r>
              <a:rPr lang="en-US" sz="1200" dirty="0" smtClean="0"/>
              <a:t> 		</a:t>
            </a:r>
            <a:r>
              <a:rPr lang="en-US" sz="1200" dirty="0" smtClean="0">
                <a:hlinkClick r:id="rId13"/>
              </a:rPr>
              <a:t>http</a:t>
            </a:r>
            <a:r>
              <a:rPr lang="en-US" sz="1200" dirty="0">
                <a:hlinkClick r:id="rId13"/>
              </a:rPr>
              <a:t>://</a:t>
            </a:r>
            <a:r>
              <a:rPr lang="en-US" sz="1200" dirty="0" smtClean="0">
                <a:hlinkClick r:id="rId13"/>
              </a:rPr>
              <a:t>www.aspeninc.com/web/index.html</a:t>
            </a:r>
            <a:endParaRPr lang="en-US" sz="1200" dirty="0"/>
          </a:p>
          <a:p>
            <a:pPr marL="0" indent="0">
              <a:buNone/>
            </a:pPr>
            <a:r>
              <a:rPr lang="en-US" sz="1200" dirty="0" smtClean="0"/>
              <a:t>		</a:t>
            </a:r>
            <a:r>
              <a:rPr lang="en-US" sz="1200" dirty="0" smtClean="0">
                <a:hlinkClick r:id="rId14"/>
              </a:rPr>
              <a:t>geospatial/catalog/smallworld_core.htm</a:t>
            </a:r>
            <a:r>
              <a:rPr lang="en-US" sz="1200" dirty="0" smtClean="0"/>
              <a:t> 		</a:t>
            </a:r>
          </a:p>
          <a:p>
            <a:pPr marL="0" indent="0">
              <a:buNone/>
            </a:pPr>
            <a:r>
              <a:rPr lang="en-US" sz="1200" dirty="0" smtClean="0"/>
              <a:t>						</a:t>
            </a:r>
            <a:r>
              <a:rPr lang="en-US" sz="1200" dirty="0">
                <a:hlinkClick r:id="rId15"/>
              </a:rPr>
              <a:t>http://www.safe.com</a:t>
            </a:r>
            <a:r>
              <a:rPr lang="en-US" sz="1200" dirty="0" smtClean="0">
                <a:hlinkClick r:id="rId15"/>
              </a:rPr>
              <a:t>/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/>
              <a:t>	</a:t>
            </a:r>
            <a:r>
              <a:rPr lang="en-US" sz="1200" dirty="0" smtClean="0"/>
              <a:t>	</a:t>
            </a:r>
            <a:r>
              <a:rPr lang="en-US" sz="1050" dirty="0">
                <a:hlinkClick r:id="rId16"/>
              </a:rPr>
              <a:t>http://www.oracle.com/technetwork/database</a:t>
            </a:r>
            <a:r>
              <a:rPr lang="en-US" sz="1050" dirty="0" smtClean="0">
                <a:hlinkClick r:id="rId16"/>
              </a:rPr>
              <a:t>/</a:t>
            </a:r>
            <a:r>
              <a:rPr lang="en-US" sz="1050" dirty="0" smtClean="0"/>
              <a:t>	</a:t>
            </a:r>
            <a:r>
              <a:rPr lang="en-US" sz="1050" dirty="0"/>
              <a:t>	</a:t>
            </a:r>
            <a:r>
              <a:rPr lang="en-US" sz="1050" dirty="0" smtClean="0"/>
              <a:t>					</a:t>
            </a:r>
            <a:r>
              <a:rPr lang="en-US" sz="1050" dirty="0" smtClean="0">
                <a:hlinkClick r:id="rId17"/>
              </a:rPr>
              <a:t>options/spatialandgraph/overview/index.html</a:t>
            </a:r>
            <a:endParaRPr lang="en-US" sz="1050" dirty="0" smtClean="0"/>
          </a:p>
          <a:p>
            <a:pPr marL="0" indent="0">
              <a:buNone/>
            </a:pPr>
            <a:r>
              <a:rPr lang="en-US" sz="1200" dirty="0" smtClean="0"/>
              <a:t>		</a:t>
            </a:r>
          </a:p>
          <a:p>
            <a:pPr marL="0" indent="0">
              <a:buNone/>
            </a:pPr>
            <a:r>
              <a:rPr lang="en-US" sz="1200" dirty="0"/>
              <a:t>	</a:t>
            </a:r>
            <a:r>
              <a:rPr lang="en-US" sz="1200" dirty="0" smtClean="0"/>
              <a:t>	</a:t>
            </a:r>
            <a:r>
              <a:rPr lang="en-US" sz="1200" dirty="0" smtClean="0">
                <a:hlinkClick r:id="rId18"/>
              </a:rPr>
              <a:t>http</a:t>
            </a:r>
            <a:r>
              <a:rPr lang="en-US" sz="1200" dirty="0">
                <a:hlinkClick r:id="rId18"/>
              </a:rPr>
              <a:t>://ramtech-corp.com/ </a:t>
            </a:r>
            <a:r>
              <a:rPr lang="en-US" sz="1200" dirty="0" smtClean="0"/>
              <a:t>			</a:t>
            </a:r>
            <a:r>
              <a:rPr lang="en-US" sz="1200" dirty="0" smtClean="0">
                <a:hlinkClick r:id="rId19"/>
              </a:rPr>
              <a:t>http</a:t>
            </a:r>
            <a:r>
              <a:rPr lang="en-US" sz="1200" dirty="0">
                <a:hlinkClick r:id="rId19"/>
              </a:rPr>
              <a:t>://www.spatialbiz.com</a:t>
            </a:r>
            <a:r>
              <a:rPr lang="en-US" sz="1200" dirty="0" smtClean="0">
                <a:hlinkClick r:id="rId19"/>
              </a:rPr>
              <a:t>/</a:t>
            </a:r>
            <a:r>
              <a:rPr lang="en-US" sz="1200" dirty="0" smtClean="0"/>
              <a:t>		</a:t>
            </a:r>
            <a:r>
              <a:rPr lang="en-US" sz="1200" dirty="0"/>
              <a:t>	</a:t>
            </a:r>
            <a:r>
              <a:rPr lang="en-US" sz="1200" dirty="0" smtClean="0"/>
              <a:t>		</a:t>
            </a:r>
          </a:p>
          <a:p>
            <a:pPr marL="0" indent="0">
              <a:buNone/>
            </a:pPr>
            <a:r>
              <a:rPr lang="en-US" sz="1200" dirty="0"/>
              <a:t>	</a:t>
            </a:r>
            <a:r>
              <a:rPr lang="en-US" sz="1200" dirty="0" smtClean="0"/>
              <a:t>				</a:t>
            </a:r>
          </a:p>
          <a:p>
            <a:pPr marL="0" indent="0">
              <a:buNone/>
            </a:pPr>
            <a:r>
              <a:rPr lang="en-US" sz="1200" dirty="0" smtClean="0"/>
              <a:t>		</a:t>
            </a:r>
            <a:r>
              <a:rPr lang="en-US" sz="1200" dirty="0" smtClean="0">
                <a:hlinkClick r:id="rId20"/>
              </a:rPr>
              <a:t>http</a:t>
            </a:r>
            <a:r>
              <a:rPr lang="en-US" sz="1200" dirty="0">
                <a:hlinkClick r:id="rId20"/>
              </a:rPr>
              <a:t>://www.epochsg.com</a:t>
            </a:r>
            <a:r>
              <a:rPr lang="en-US" sz="1200" dirty="0" smtClean="0">
                <a:hlinkClick r:id="rId20"/>
              </a:rPr>
              <a:t>/</a:t>
            </a:r>
            <a:r>
              <a:rPr lang="en-US" sz="1200" dirty="0" smtClean="0"/>
              <a:t>			</a:t>
            </a:r>
            <a:r>
              <a:rPr lang="en-US" sz="1200" dirty="0" smtClean="0">
                <a:hlinkClick r:id="rId21"/>
              </a:rPr>
              <a:t>http</a:t>
            </a:r>
            <a:r>
              <a:rPr lang="en-US" sz="1200" dirty="0">
                <a:hlinkClick r:id="rId21"/>
              </a:rPr>
              <a:t>://www.ubisense.net/en/index.html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		</a:t>
            </a:r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06" y="1082468"/>
            <a:ext cx="1615656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06" y="1413835"/>
            <a:ext cx="790575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20" y="1878985"/>
            <a:ext cx="614362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28" y="2658447"/>
            <a:ext cx="1230824" cy="28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93" y="3183497"/>
            <a:ext cx="702107" cy="33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54" y="3733798"/>
            <a:ext cx="533152" cy="43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43" y="4339895"/>
            <a:ext cx="858543" cy="451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16" y="5000367"/>
            <a:ext cx="1417813" cy="25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16" y="5400035"/>
            <a:ext cx="762400" cy="37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71" y="5177685"/>
            <a:ext cx="1193751" cy="31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73" y="4591156"/>
            <a:ext cx="18192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73" y="1097731"/>
            <a:ext cx="444190" cy="26096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73" y="1473366"/>
            <a:ext cx="633412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72" y="3733798"/>
            <a:ext cx="825189" cy="25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73" y="4171553"/>
            <a:ext cx="782327" cy="33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73" y="2158414"/>
            <a:ext cx="853763" cy="22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73" y="2536470"/>
            <a:ext cx="853763" cy="27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73" y="3104030"/>
            <a:ext cx="1142999" cy="24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060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Python </a:t>
            </a:r>
            <a:r>
              <a:rPr lang="en-US" dirty="0"/>
              <a:t>for </a:t>
            </a:r>
            <a:r>
              <a:rPr lang="en-US" dirty="0" smtClean="0"/>
              <a:t>ArcGIS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2601128" cy="452596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86" y="1578250"/>
            <a:ext cx="5285514" cy="459395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133600" y="3429000"/>
            <a:ext cx="21336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6696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873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Circuit Report Template</a:t>
            </a:r>
            <a:endParaRPr lang="en-US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27" y="838200"/>
            <a:ext cx="4030146" cy="5287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193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800601"/>
            <a:ext cx="5486400" cy="566739"/>
          </a:xfrm>
        </p:spPr>
        <p:txBody>
          <a:bodyPr/>
          <a:lstStyle/>
          <a:p>
            <a:pPr algn="ctr"/>
            <a:r>
              <a:rPr lang="en-US" dirty="0" smtClean="0">
                <a:hlinkClick r:id="rId2" action="ppaction://hlinkfile"/>
              </a:rPr>
              <a:t>GIS Circuit Metrics Report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592" y="612775"/>
            <a:ext cx="3368416" cy="411480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65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873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GIS Circuit Metrics Report (PDF)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762000"/>
            <a:ext cx="4058105" cy="5364163"/>
          </a:xfrm>
        </p:spPr>
      </p:pic>
    </p:spTree>
    <p:extLst>
      <p:ext uri="{BB962C8B-B14F-4D97-AF65-F5344CB8AC3E}">
        <p14:creationId xmlns:p14="http://schemas.microsoft.com/office/powerpoint/2010/main" val="1208964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SAFETY FIRST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14401"/>
            <a:ext cx="8305800" cy="52117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#1 - ALL INJURIES ARE PREVENTABLE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REVENTABLE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OTOR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EHICLE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CCIDENTS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 POLICY – SAFETY CONES VISIBLE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MOVE FROM PARK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 INTO SPACES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PULL THROUGH OPEN SPACES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85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87361"/>
          </a:xfrm>
        </p:spPr>
        <p:txBody>
          <a:bodyPr>
            <a:normAutofit fontScale="90000"/>
          </a:bodyPr>
          <a:lstStyle/>
          <a:p>
            <a:r>
              <a:rPr lang="en-US" dirty="0"/>
              <a:t>GIS Circuit Metrics Report (PDF)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762000"/>
            <a:ext cx="4038600" cy="5359739"/>
          </a:xfrm>
        </p:spPr>
      </p:pic>
    </p:spTree>
    <p:extLst>
      <p:ext uri="{BB962C8B-B14F-4D97-AF65-F5344CB8AC3E}">
        <p14:creationId xmlns:p14="http://schemas.microsoft.com/office/powerpoint/2010/main" val="2846389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87361"/>
          </a:xfrm>
        </p:spPr>
        <p:txBody>
          <a:bodyPr>
            <a:normAutofit fontScale="90000"/>
          </a:bodyPr>
          <a:lstStyle/>
          <a:p>
            <a:r>
              <a:rPr lang="en-US" dirty="0"/>
              <a:t>GIS Circuit Metrics Report (PDF)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762000"/>
            <a:ext cx="4038600" cy="5335068"/>
          </a:xfrm>
        </p:spPr>
      </p:pic>
    </p:spTree>
    <p:extLst>
      <p:ext uri="{BB962C8B-B14F-4D97-AF65-F5344CB8AC3E}">
        <p14:creationId xmlns:p14="http://schemas.microsoft.com/office/powerpoint/2010/main" val="3422193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87361"/>
          </a:xfrm>
        </p:spPr>
        <p:txBody>
          <a:bodyPr>
            <a:normAutofit fontScale="90000"/>
          </a:bodyPr>
          <a:lstStyle/>
          <a:p>
            <a:r>
              <a:rPr lang="en-US" dirty="0"/>
              <a:t>GIS Circuit Metrics Report (PDF)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762000"/>
            <a:ext cx="4048731" cy="5364164"/>
          </a:xfrm>
        </p:spPr>
      </p:pic>
    </p:spTree>
    <p:extLst>
      <p:ext uri="{BB962C8B-B14F-4D97-AF65-F5344CB8AC3E}">
        <p14:creationId xmlns:p14="http://schemas.microsoft.com/office/powerpoint/2010/main" val="3339999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PSNH Business </a:t>
            </a:r>
            <a:r>
              <a:rPr lang="en-US" dirty="0" smtClean="0"/>
              <a:t>Organizations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458200" cy="5181600"/>
          </a:xfrm>
        </p:spPr>
        <p:txBody>
          <a:bodyPr>
            <a:normAutofit/>
          </a:bodyPr>
          <a:lstStyle/>
          <a:p>
            <a:pPr marL="914400" lvl="1" indent="-514350">
              <a:buSzPct val="75000"/>
              <a:buFont typeface="Wingdings" panose="05000000000000000000" pitchFamily="2" charset="2"/>
              <a:buChar char="q"/>
            </a:pP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 – 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 units 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locations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1314450" lvl="2" indent="-514350">
              <a:buSzPct val="75000"/>
              <a:buFont typeface="Wingdings" panose="05000000000000000000" pitchFamily="2" charset="2"/>
              <a:buChar char="q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Solar, Wood, Hydro, Coal, and Natural Gas</a:t>
            </a:r>
          </a:p>
          <a:p>
            <a:pPr marL="914400" lvl="1" indent="-514350">
              <a:buSzPct val="75000"/>
              <a:buFont typeface="Wingdings" panose="05000000000000000000" pitchFamily="2" charset="2"/>
              <a:buChar char="q"/>
            </a:pP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Transmission –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Interconnect Generating Stations to Distribution Substations</a:t>
            </a:r>
          </a:p>
          <a:p>
            <a:pPr marL="914400" lvl="1" indent="-514350">
              <a:buSzPct val="75000"/>
              <a:buFont typeface="Wingdings" panose="05000000000000000000" pitchFamily="2" charset="2"/>
              <a:buChar char="q"/>
            </a:pPr>
            <a:r>
              <a:rPr lang="en-US" sz="4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 –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Servicing over 500,000 customers</a:t>
            </a:r>
            <a:endParaRPr lang="en-US" sz="4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2" indent="0">
              <a:buSzPct val="75000"/>
              <a:buNone/>
            </a:pP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038600"/>
            <a:ext cx="3510506" cy="2096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0184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1"/>
          </a:xfrm>
        </p:spPr>
        <p:txBody>
          <a:bodyPr>
            <a:noAutofit/>
          </a:bodyPr>
          <a:lstStyle/>
          <a:p>
            <a:r>
              <a:rPr lang="en-US" sz="4000" dirty="0"/>
              <a:t>B</a:t>
            </a:r>
            <a:r>
              <a:rPr lang="en-US" sz="4000" dirty="0" smtClean="0"/>
              <a:t>y the Numbers…</a:t>
            </a:r>
            <a:endParaRPr lang="en-US" sz="4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1371600" cy="381000"/>
          </a:xfrm>
        </p:spPr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62000"/>
            <a:ext cx="3246120" cy="541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419600" y="762000"/>
            <a:ext cx="4191000" cy="5410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5,800 Square Miles Served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237 Cities and Towns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Area Work Centers and 3 Satellite Offices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847 Distribution Circuits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13,000 Miles of Primary Line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168 Distribution Substations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500,000+ Customer Meters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444,000 Poles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135,000 Transformer Banks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33,000 Fused Cutout Banks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4,326,715 Objects Translated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27882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1" presetClass="entr" presetSubtype="0" fill="hold" nodeType="withEffect">
                                  <p:stCondLst>
                                    <p:cond delay="1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tmFilter="0,0; .5, 1; 1, 1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Autofit/>
          </a:bodyPr>
          <a:lstStyle/>
          <a:p>
            <a:r>
              <a:rPr lang="en-US" sz="4000" dirty="0" smtClean="0"/>
              <a:t>Project Timeline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5257800"/>
          </a:xfrm>
        </p:spPr>
        <p:txBody>
          <a:bodyPr>
            <a:normAutofit fontScale="92500" lnSpcReduction="10000"/>
          </a:bodyPr>
          <a:lstStyle/>
          <a:p>
            <a:pPr>
              <a:buSzPct val="75000"/>
              <a:buFont typeface="Wingdings" panose="05000000000000000000" pitchFamily="2" charset="2"/>
              <a:buChar char="q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2010 - Approached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 PUC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SzPct val="75000"/>
              <a:buFont typeface="Wingdings" panose="05000000000000000000" pitchFamily="2" charset="2"/>
              <a:buChar char="q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 PUC – Pre-Approved / 5 year implementation.</a:t>
            </a:r>
          </a:p>
          <a:p>
            <a:pPr>
              <a:buSzPct val="75000"/>
              <a:buFont typeface="Wingdings" panose="05000000000000000000" pitchFamily="2" charset="2"/>
              <a:buChar char="q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PSNH GIS Steering Committee formed.</a:t>
            </a:r>
          </a:p>
          <a:p>
            <a:pPr>
              <a:buSzPct val="75000"/>
              <a:buFont typeface="Wingdings" panose="05000000000000000000" pitchFamily="2" charset="2"/>
              <a:buChar char="q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2010-2011 - RFP and Vendor bid selection.</a:t>
            </a:r>
          </a:p>
          <a:p>
            <a:pPr>
              <a:buSzPct val="75000"/>
              <a:buFont typeface="Wingdings" panose="05000000000000000000" pitchFamily="2" charset="2"/>
              <a:buChar char="q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Methodology Office (PMO) and Consultant hired.</a:t>
            </a:r>
          </a:p>
          <a:p>
            <a:pPr>
              <a:buSzPct val="75000"/>
              <a:buFont typeface="Wingdings" panose="05000000000000000000" pitchFamily="2" charset="2"/>
              <a:buChar char="q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PSNH GIS Team positions hired: </a:t>
            </a:r>
          </a:p>
          <a:p>
            <a:pPr marL="971550" lvl="1" indent="-514350">
              <a:buSzPct val="75000"/>
              <a:buFont typeface="+mj-lt"/>
              <a:buAutoNum type="arabicParenR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Manager</a:t>
            </a:r>
          </a:p>
          <a:p>
            <a:pPr marL="971550" lvl="1" indent="-514350">
              <a:buSzPct val="75000"/>
              <a:buFont typeface="+mj-lt"/>
              <a:buAutoNum type="arabicParenR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 Process Coordinator</a:t>
            </a:r>
          </a:p>
          <a:p>
            <a:pPr marL="971550" lvl="1" indent="-514350">
              <a:buSzPct val="75000"/>
              <a:buFont typeface="+mj-lt"/>
              <a:buAutoNum type="arabicParenR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Conversion Lead Analyst.</a:t>
            </a:r>
          </a:p>
          <a:p>
            <a:pPr>
              <a:buSzPct val="75000"/>
              <a:buFont typeface="Wingdings" panose="05000000000000000000" pitchFamily="2" charset="2"/>
              <a:buChar char="q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 (Fall) - Requirements workshops.</a:t>
            </a:r>
          </a:p>
          <a:p>
            <a:pPr>
              <a:buSzPct val="75000"/>
              <a:buFont typeface="Wingdings" panose="05000000000000000000" pitchFamily="2" charset="2"/>
              <a:buChar char="q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03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Autofit/>
          </a:bodyPr>
          <a:lstStyle/>
          <a:p>
            <a:r>
              <a:rPr lang="en-US" sz="4000" dirty="0" smtClean="0"/>
              <a:t>Conversion Key Highlights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5181600"/>
          </a:xfrm>
        </p:spPr>
        <p:txBody>
          <a:bodyPr>
            <a:normAutofit/>
          </a:bodyPr>
          <a:lstStyle/>
          <a:p>
            <a:pPr>
              <a:buSzPct val="75000"/>
              <a:buFont typeface="Wingdings" panose="05000000000000000000" pitchFamily="2" charset="2"/>
              <a:buChar char="v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49kV and below Distribution. </a:t>
            </a:r>
          </a:p>
          <a:p>
            <a:pPr>
              <a:buSzPct val="75000"/>
              <a:buFont typeface="Wingdings" panose="05000000000000000000" pitchFamily="2" charset="2"/>
              <a:buChar char="v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Conversion schedule  - September 2011 to October 2013.</a:t>
            </a:r>
          </a:p>
          <a:p>
            <a:pPr>
              <a:buSzPct val="75000"/>
              <a:buFont typeface="Wingdings" panose="05000000000000000000" pitchFamily="2" charset="2"/>
              <a:buChar char="v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 Cycle – 18 months.</a:t>
            </a:r>
          </a:p>
          <a:p>
            <a:pPr>
              <a:buSzPct val="75000"/>
              <a:buFont typeface="Wingdings" panose="05000000000000000000" pitchFamily="2" charset="2"/>
              <a:buChar char="v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Extract-Translate-Load (ETL)  - Smallworld to Microstation to Smallworld.</a:t>
            </a:r>
          </a:p>
          <a:p>
            <a:pPr>
              <a:buSzPct val="75000"/>
              <a:buFont typeface="Wingdings" panose="05000000000000000000" pitchFamily="2" charset="2"/>
              <a:buChar char="v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98% accuracy or greater required.</a:t>
            </a:r>
          </a:p>
          <a:p>
            <a:pPr>
              <a:buSzPct val="75000"/>
              <a:buFont typeface="Wingdings" panose="05000000000000000000" pitchFamily="2" charset="2"/>
              <a:buChar char="v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Passing DistriView engineering model.</a:t>
            </a:r>
          </a:p>
          <a:p>
            <a:pPr>
              <a:buSzPct val="75000"/>
              <a:buFont typeface="Wingdings" panose="05000000000000000000" pitchFamily="2" charset="2"/>
              <a:buChar char="v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Sync to Oracle Spatial and SDE (ESRI).</a:t>
            </a:r>
          </a:p>
          <a:p>
            <a:pPr marL="0" indent="0">
              <a:buSzPct val="75000"/>
              <a:buNone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66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Conversion Design Specifications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5029200"/>
          </a:xfrm>
        </p:spPr>
        <p:txBody>
          <a:bodyPr>
            <a:normAutofit/>
          </a:bodyPr>
          <a:lstStyle/>
          <a:p>
            <a:pPr>
              <a:buSzPct val="75000"/>
              <a:buFont typeface="Wingdings" panose="05000000000000000000" pitchFamily="2" charset="2"/>
              <a:buChar char="v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Attribute Mapping </a:t>
            </a:r>
          </a:p>
          <a:p>
            <a:pPr>
              <a:buSzPct val="75000"/>
              <a:buFont typeface="Wingdings" panose="05000000000000000000" pitchFamily="2" charset="2"/>
              <a:buChar char="v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Data Matrix </a:t>
            </a:r>
          </a:p>
          <a:p>
            <a:pPr>
              <a:buSzPct val="75000"/>
              <a:buFont typeface="Wingdings" panose="05000000000000000000" pitchFamily="2" charset="2"/>
              <a:buChar char="v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Specification Manual </a:t>
            </a:r>
          </a:p>
          <a:p>
            <a:pPr>
              <a:buSzPct val="75000"/>
              <a:buFont typeface="Wingdings" panose="05000000000000000000" pitchFamily="2" charset="2"/>
              <a:buChar char="v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Extract – Translate – Load </a:t>
            </a:r>
          </a:p>
          <a:p>
            <a:pPr>
              <a:buSzPct val="75000"/>
              <a:buFont typeface="Wingdings" panose="05000000000000000000" pitchFamily="2" charset="2"/>
              <a:buChar char="v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 </a:t>
            </a:r>
          </a:p>
          <a:p>
            <a:pPr>
              <a:buSzPct val="75000"/>
              <a:buFont typeface="Wingdings" panose="05000000000000000000" pitchFamily="2" charset="2"/>
              <a:buChar char="v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Verification</a:t>
            </a:r>
          </a:p>
          <a:p>
            <a:pPr>
              <a:buSzPct val="75000"/>
              <a:buFont typeface="Wingdings" panose="05000000000000000000" pitchFamily="2" charset="2"/>
              <a:buChar char="v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Acceptance</a:t>
            </a:r>
          </a:p>
          <a:p>
            <a:pPr>
              <a:buSzPct val="75000"/>
              <a:buFont typeface="Wingdings" panose="05000000000000000000" pitchFamily="2" charset="2"/>
              <a:buChar char="v"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SzPct val="75000"/>
              <a:buFont typeface="Wingdings" panose="05000000000000000000" pitchFamily="2" charset="2"/>
              <a:buChar char="v"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SzPct val="75000"/>
              <a:buFont typeface="Wingdings" panose="05000000000000000000" pitchFamily="2" charset="2"/>
              <a:buChar char="v"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3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09/17/2014</a:t>
            </a:r>
            <a:endParaRPr lang="en-US" dirty="0"/>
          </a:p>
        </p:txBody>
      </p:sp>
      <p:sp>
        <p:nvSpPr>
          <p:cNvPr id="5" name="Can 6"/>
          <p:cNvSpPr>
            <a:spLocks noChangeArrowheads="1"/>
          </p:cNvSpPr>
          <p:nvPr/>
        </p:nvSpPr>
        <p:spPr bwMode="auto">
          <a:xfrm>
            <a:off x="457200" y="3515456"/>
            <a:ext cx="1645920" cy="1371600"/>
          </a:xfrm>
          <a:prstGeom prst="can">
            <a:avLst>
              <a:gd name="adj" fmla="val 25000"/>
            </a:avLst>
          </a:prstGeom>
          <a:ln>
            <a:headEnd/>
            <a:tailEnd/>
          </a:ln>
          <a:scene3d>
            <a:camera prst="perspective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400" b="1" dirty="0">
                <a:latin typeface="Arial" charset="0"/>
              </a:rPr>
              <a:t>GE </a:t>
            </a:r>
            <a:r>
              <a:rPr lang="en-US" sz="1400" b="1" dirty="0" smtClean="0">
                <a:latin typeface="Arial" charset="0"/>
              </a:rPr>
              <a:t>Smallworld</a:t>
            </a:r>
            <a:r>
              <a:rPr lang="en-US" sz="1000" b="1" dirty="0">
                <a:latin typeface="Arial" charset="0"/>
              </a:rPr>
              <a:t/>
            </a:r>
            <a:br>
              <a:rPr lang="en-US" sz="1000" b="1" dirty="0">
                <a:latin typeface="Arial" charset="0"/>
              </a:rPr>
            </a:br>
            <a:r>
              <a:rPr lang="en-US" sz="1000" b="1" dirty="0">
                <a:latin typeface="Arial" charset="0"/>
              </a:rPr>
              <a:t>(Version Managed Datastore)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840631" y="4717431"/>
            <a:ext cx="919163" cy="37453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900" b="1" dirty="0">
                <a:latin typeface="Arial" charset="0"/>
              </a:rPr>
              <a:t>GIS</a:t>
            </a:r>
          </a:p>
          <a:p>
            <a:pPr algn="ctr"/>
            <a:r>
              <a:rPr lang="en-US" sz="900" b="1" dirty="0">
                <a:latin typeface="Arial" charset="0"/>
              </a:rPr>
              <a:t>Maintenance</a:t>
            </a:r>
          </a:p>
        </p:txBody>
      </p:sp>
      <p:sp>
        <p:nvSpPr>
          <p:cNvPr id="7" name="Can 11"/>
          <p:cNvSpPr>
            <a:spLocks noChangeArrowheads="1"/>
          </p:cNvSpPr>
          <p:nvPr/>
        </p:nvSpPr>
        <p:spPr bwMode="auto">
          <a:xfrm>
            <a:off x="2822257" y="3533100"/>
            <a:ext cx="1645920" cy="1371600"/>
          </a:xfrm>
          <a:prstGeom prst="can">
            <a:avLst>
              <a:gd name="adj" fmla="val 25000"/>
            </a:avLst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600" b="1" dirty="0">
              <a:latin typeface="Arial" charset="0"/>
            </a:endParaRPr>
          </a:p>
          <a:p>
            <a:pPr algn="ctr"/>
            <a:endParaRPr lang="en-US" sz="1400" b="1" dirty="0" smtClean="0">
              <a:latin typeface="Arial" charset="0"/>
            </a:endParaRPr>
          </a:p>
          <a:p>
            <a:pPr algn="ctr"/>
            <a:r>
              <a:rPr lang="en-US" sz="1400" b="1" dirty="0" smtClean="0">
                <a:latin typeface="Arial" charset="0"/>
              </a:rPr>
              <a:t>Oracle </a:t>
            </a:r>
            <a:r>
              <a:rPr lang="en-US" sz="1400" b="1" dirty="0">
                <a:latin typeface="Arial" charset="0"/>
              </a:rPr>
              <a:t>Spatial</a:t>
            </a:r>
            <a:r>
              <a:rPr lang="en-US" sz="1600" b="1" dirty="0">
                <a:latin typeface="Arial" charset="0"/>
              </a:rPr>
              <a:t>		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5227772" y="3679470"/>
            <a:ext cx="3538085" cy="37623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latin typeface="+mj-lt"/>
              </a:rPr>
              <a:t>ESRI Presentation Layer</a:t>
            </a: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5228566" y="4572968"/>
            <a:ext cx="3537291" cy="3800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i="1" dirty="0">
                <a:latin typeface="Arial" charset="0"/>
              </a:rPr>
              <a:t>ESRI Data Bus</a:t>
            </a: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5227771" y="4060467"/>
            <a:ext cx="1769043" cy="51250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b="1" dirty="0">
                <a:latin typeface="Arial" charset="0"/>
              </a:rPr>
              <a:t>ESRI</a:t>
            </a:r>
            <a:br>
              <a:rPr lang="en-US" sz="1600" b="1" dirty="0">
                <a:latin typeface="Arial" charset="0"/>
              </a:rPr>
            </a:br>
            <a:r>
              <a:rPr lang="en-US" sz="1600" b="1" dirty="0">
                <a:latin typeface="Arial" charset="0"/>
              </a:rPr>
              <a:t>Applications </a:t>
            </a: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6997211" y="4060469"/>
            <a:ext cx="1768646" cy="5125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b="1" dirty="0">
                <a:latin typeface="Arial" charset="0"/>
              </a:rPr>
              <a:t>COTS</a:t>
            </a:r>
            <a:br>
              <a:rPr lang="en-US" sz="1600" b="1" dirty="0">
                <a:latin typeface="Arial" charset="0"/>
              </a:rPr>
            </a:br>
            <a:r>
              <a:rPr lang="en-US" sz="1600" b="1" dirty="0">
                <a:latin typeface="Arial" charset="0"/>
              </a:rPr>
              <a:t>Applications </a:t>
            </a:r>
          </a:p>
        </p:txBody>
      </p:sp>
      <p:cxnSp>
        <p:nvCxnSpPr>
          <p:cNvPr id="12" name="Straight Arrow Connector 23"/>
          <p:cNvCxnSpPr>
            <a:cxnSpLocks noChangeShapeType="1"/>
          </p:cNvCxnSpPr>
          <p:nvPr/>
        </p:nvCxnSpPr>
        <p:spPr bwMode="auto">
          <a:xfrm>
            <a:off x="3645217" y="3055832"/>
            <a:ext cx="0" cy="47726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Rectangle 27"/>
          <p:cNvSpPr>
            <a:spLocks noChangeArrowheads="1"/>
          </p:cNvSpPr>
          <p:nvPr/>
        </p:nvSpPr>
        <p:spPr bwMode="auto">
          <a:xfrm>
            <a:off x="3014185" y="2455508"/>
            <a:ext cx="1262063" cy="56351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400" b="1" dirty="0" smtClean="0">
                <a:latin typeface="Arial" charset="0"/>
              </a:rPr>
              <a:t>Applications</a:t>
            </a:r>
            <a:r>
              <a:rPr lang="en-US" sz="1800" dirty="0" smtClean="0">
                <a:latin typeface="Arial" charset="0"/>
              </a:rPr>
              <a:t> </a:t>
            </a:r>
            <a:endParaRPr lang="en-US" sz="1400" dirty="0"/>
          </a:p>
        </p:txBody>
      </p:sp>
      <p:cxnSp>
        <p:nvCxnSpPr>
          <p:cNvPr id="14" name="Straight Arrow Connector 28"/>
          <p:cNvCxnSpPr>
            <a:cxnSpLocks noChangeShapeType="1"/>
          </p:cNvCxnSpPr>
          <p:nvPr/>
        </p:nvCxnSpPr>
        <p:spPr bwMode="auto">
          <a:xfrm flipV="1">
            <a:off x="4468177" y="4201256"/>
            <a:ext cx="73152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28"/>
          <p:cNvCxnSpPr>
            <a:cxnSpLocks noChangeShapeType="1"/>
          </p:cNvCxnSpPr>
          <p:nvPr/>
        </p:nvCxnSpPr>
        <p:spPr bwMode="auto">
          <a:xfrm>
            <a:off x="2090737" y="4202843"/>
            <a:ext cx="73152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27"/>
          <p:cNvSpPr>
            <a:spLocks noChangeArrowheads="1"/>
          </p:cNvSpPr>
          <p:nvPr/>
        </p:nvSpPr>
        <p:spPr bwMode="auto">
          <a:xfrm>
            <a:off x="6206331" y="2455508"/>
            <a:ext cx="1395244" cy="7446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 dirty="0" smtClean="0">
                <a:latin typeface="Arial" charset="0"/>
              </a:rPr>
              <a:t>Users</a:t>
            </a:r>
            <a:endParaRPr lang="en-US" dirty="0"/>
          </a:p>
        </p:txBody>
      </p:sp>
      <p:cxnSp>
        <p:nvCxnSpPr>
          <p:cNvPr id="17" name="Straight Arrow Connector 23"/>
          <p:cNvCxnSpPr>
            <a:cxnSpLocks noChangeShapeType="1"/>
          </p:cNvCxnSpPr>
          <p:nvPr/>
        </p:nvCxnSpPr>
        <p:spPr bwMode="auto">
          <a:xfrm>
            <a:off x="6903953" y="3222269"/>
            <a:ext cx="7541" cy="457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itle 1"/>
          <p:cNvSpPr txBox="1">
            <a:spLocks/>
          </p:cNvSpPr>
          <p:nvPr/>
        </p:nvSpPr>
        <p:spPr>
          <a:xfrm>
            <a:off x="457200" y="234546"/>
            <a:ext cx="82296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ea typeface="ＭＳ Ｐゴシック" pitchFamily="34" charset="-128"/>
              </a:rPr>
              <a:t>GIS Architecture </a:t>
            </a:r>
          </a:p>
        </p:txBody>
      </p:sp>
    </p:spTree>
    <p:extLst>
      <p:ext uri="{BB962C8B-B14F-4D97-AF65-F5344CB8AC3E}">
        <p14:creationId xmlns:p14="http://schemas.microsoft.com/office/powerpoint/2010/main" val="15864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6" grpId="0" animBg="1"/>
    </p:bldLst>
  </p:timing>
</p:sld>
</file>

<file path=ppt/theme/theme1.xml><?xml version="1.0" encoding="utf-8"?>
<a:theme xmlns:a="http://schemas.openxmlformats.org/drawingml/2006/main" name="GIS Demo 6-18-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GIS Demo 6-18-13</Template>
  <TotalTime>2852</TotalTime>
  <Words>815</Words>
  <Application>Microsoft Office PowerPoint</Application>
  <PresentationFormat>On-screen Show (4:3)</PresentationFormat>
  <Paragraphs>242</Paragraphs>
  <Slides>32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GIS Demo 6-18-13</vt:lpstr>
      <vt:lpstr>PSNH Enterprise GIS Building a System from the Ground Up  NH GIS Advisory Committee Meeting September 17, 2014 Energy Park, Manchester, NH Geoff Bechtold &amp; Ron Rioux</vt:lpstr>
      <vt:lpstr>AGENDA</vt:lpstr>
      <vt:lpstr>SAFETY FIRST</vt:lpstr>
      <vt:lpstr> PSNH Business Organizations </vt:lpstr>
      <vt:lpstr>By the Numbers…</vt:lpstr>
      <vt:lpstr>Project Timeline</vt:lpstr>
      <vt:lpstr>Conversion Key Highlights</vt:lpstr>
      <vt:lpstr>Conversion Design Specifications</vt:lpstr>
      <vt:lpstr>PowerPoint Presentation</vt:lpstr>
      <vt:lpstr>GE Smallworld – Northeast Utilities ENOM Model </vt:lpstr>
      <vt:lpstr>GE Smallworld – Northeast Utilities ENOM Model </vt:lpstr>
      <vt:lpstr>Conversion Delivery Schedule</vt:lpstr>
      <vt:lpstr>PowerPoint Presentation</vt:lpstr>
      <vt:lpstr>PowerPoint Presentation</vt:lpstr>
      <vt:lpstr>PowerPoint Presentation</vt:lpstr>
      <vt:lpstr>Field Verification (Scrubbing)</vt:lpstr>
      <vt:lpstr>Field Markups – OH Maps</vt:lpstr>
      <vt:lpstr>Field Markups – URD Maps</vt:lpstr>
      <vt:lpstr>Data QA/QC</vt:lpstr>
      <vt:lpstr>Northeast Utilities Enterprise GIS Platform</vt:lpstr>
      <vt:lpstr>PowerPoint Presentation</vt:lpstr>
      <vt:lpstr>PowerPoint Presentation</vt:lpstr>
      <vt:lpstr>ArcGIS for Server - Silverlight Web Portal</vt:lpstr>
      <vt:lpstr>ArcGIS for Server - Siverlight Web Portal</vt:lpstr>
      <vt:lpstr>PSNH GIS Partners</vt:lpstr>
      <vt:lpstr>Python for ArcGIS</vt:lpstr>
      <vt:lpstr>Circuit Report Template</vt:lpstr>
      <vt:lpstr>GIS Circuit Metrics Report</vt:lpstr>
      <vt:lpstr>GIS Circuit Metrics Report (PDF)</vt:lpstr>
      <vt:lpstr>GIS Circuit Metrics Report (PDF)</vt:lpstr>
      <vt:lpstr>GIS Circuit Metrics Report (PDF)</vt:lpstr>
      <vt:lpstr>GIS Circuit Metrics Report (PDF)</vt:lpstr>
    </vt:vector>
  </TitlesOfParts>
  <Company>Northeast Utilities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Geoffrey A Bechtold</dc:creator>
  <cp:lastModifiedBy>Geoffrey A Bechtold</cp:lastModifiedBy>
  <cp:revision>126</cp:revision>
  <cp:lastPrinted>2014-09-17T12:55:16Z</cp:lastPrinted>
  <dcterms:created xsi:type="dcterms:W3CDTF">2014-08-20T16:09:00Z</dcterms:created>
  <dcterms:modified xsi:type="dcterms:W3CDTF">2014-09-17T19:44:48Z</dcterms:modified>
</cp:coreProperties>
</file>