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266" r:id="rId6"/>
    <p:sldId id="267" r:id="rId7"/>
    <p:sldId id="268" r:id="rId8"/>
    <p:sldId id="269" r:id="rId9"/>
    <p:sldId id="270" r:id="rId10"/>
    <p:sldId id="265" r:id="rId11"/>
    <p:sldId id="264" r:id="rId12"/>
    <p:sldId id="261" r:id="rId13"/>
    <p:sldId id="262" r:id="rId14"/>
    <p:sldId id="263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1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-11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C7D8983B-8262-4A93-A85F-29ADB7E672CE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E0DE0EFE-D3FC-4FBA-9DD0-22F70672A2B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CartoGothic Pro Book" pitchFamily="34" charset="0"/>
              </a:rPr>
              <a:t>Project Update</a:t>
            </a:r>
          </a:p>
          <a:p>
            <a:r>
              <a:rPr lang="en-US" sz="1800" dirty="0" smtClean="0">
                <a:latin typeface="CartoGothic Pro Book" pitchFamily="34" charset="0"/>
              </a:rPr>
              <a:t>December 2011</a:t>
            </a:r>
            <a:endParaRPr lang="en-US" sz="1800" dirty="0">
              <a:latin typeface="CartoGothic Pro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rtoGothic Pro Light" pitchFamily="34" charset="0"/>
              </a:rPr>
              <a:t>NH Rural Addressing</a:t>
            </a:r>
            <a:endParaRPr lang="en-US" sz="4000" b="1" dirty="0">
              <a:latin typeface="CartoGothic Pro Ligh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096000"/>
            <a:ext cx="484637" cy="48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93998"/>
            <a:ext cx="513843" cy="500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715000"/>
            <a:ext cx="547878" cy="177192"/>
          </a:xfrm>
          <a:prstGeom prst="rect">
            <a:avLst/>
          </a:prstGeom>
        </p:spPr>
      </p:pic>
      <p:pic>
        <p:nvPicPr>
          <p:cNvPr id="1026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Gap Analysis and Inventory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Revealed two major situations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GPS Data Collection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Used mainly in towns where digital parcels and assessing data are not available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Collected points then move to on-screen category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Task hours assigned to volunteer time only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On-Screen Processing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Move GPS points to rooftop location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Move pre-existing points to rooftop location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Create points using digital parcels and assessing data</a:t>
            </a: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DETERMING WORK SHARE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29399" y="1705708"/>
            <a:ext cx="2312377" cy="442077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rtoGothic Pro Book" pitchFamily="34" charset="0"/>
              </a:rPr>
              <a:t>Hollis – 181 households (2010 Census)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Collected 177 points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Failed to collect 7 points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Collected 7-10 positions per point with Trimble unit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House number only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Tracked time to collect </a:t>
            </a: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points</a:t>
            </a:r>
          </a:p>
          <a:p>
            <a:pPr lvl="1">
              <a:buClr>
                <a:schemeClr val="bg1"/>
              </a:buClr>
            </a:pPr>
            <a:r>
              <a:rPr lang="en-US" sz="1600" smtClean="0">
                <a:solidFill>
                  <a:schemeClr val="bg1"/>
                </a:solidFill>
                <a:latin typeface="CartoGothic Pro Book" pitchFamily="34" charset="0"/>
              </a:rPr>
              <a:t>2 hours</a:t>
            </a:r>
            <a:endParaRPr lang="en-US" sz="1600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DETERMINING WORK SHARE</a:t>
            </a:r>
            <a:br>
              <a:rPr lang="en-US" b="1" dirty="0" smtClean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GPS EXAMPLE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1" y="1687422"/>
            <a:ext cx="6327531" cy="487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9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8" y="1713265"/>
            <a:ext cx="6378035" cy="49052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rtoGothic Pro Light" pitchFamily="34" charset="0"/>
              </a:rPr>
              <a:t>DETERMINING WORK SHARE</a:t>
            </a:r>
            <a:br>
              <a:rPr lang="en-US" b="1" dirty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ON-SCREEN </a:t>
            </a:r>
            <a:r>
              <a:rPr lang="en-US" sz="2000" b="1" dirty="0">
                <a:latin typeface="CartoGothic Pro Light" pitchFamily="34" charset="0"/>
              </a:rPr>
              <a:t>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676291" y="1719071"/>
            <a:ext cx="2283071" cy="513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Hudson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312 Census HH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312 geocoded records (289 usable)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Tracked time to move all points to rooftops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About 20 seconds per point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9" y="1727319"/>
            <a:ext cx="6366462" cy="48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rtoGothic Pro Light" pitchFamily="34" charset="0"/>
              </a:rPr>
              <a:t>DETERMINING WORK </a:t>
            </a:r>
            <a:r>
              <a:rPr lang="en-US" b="1" dirty="0" smtClean="0">
                <a:latin typeface="CartoGothic Pro Light" pitchFamily="34" charset="0"/>
              </a:rPr>
              <a:t>SHARE</a:t>
            </a:r>
            <a:br>
              <a:rPr lang="en-US" b="1" dirty="0" smtClean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ON-SCREEN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6" y="6309947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55" y="6096000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676291" y="1719071"/>
            <a:ext cx="2283071" cy="513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Hudson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Data issues</a:t>
            </a:r>
          </a:p>
          <a:p>
            <a:pPr lvl="1"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artoGothic Pro Book" pitchFamily="34" charset="0"/>
              </a:rPr>
              <a:t>20 parcels had no address point record</a:t>
            </a:r>
          </a:p>
          <a:p>
            <a:pPr lvl="1"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artoGothic Pro Book" pitchFamily="34" charset="0"/>
              </a:rPr>
              <a:t>Multi-unit </a:t>
            </a:r>
            <a:r>
              <a:rPr lang="en-US" sz="1600" dirty="0" err="1">
                <a:solidFill>
                  <a:schemeClr val="bg1"/>
                </a:solidFill>
                <a:latin typeface="CartoGothic Pro Book" pitchFamily="34" charset="0"/>
              </a:rPr>
              <a:t>bldgs</a:t>
            </a:r>
            <a:r>
              <a:rPr lang="en-US" sz="1600" dirty="0">
                <a:solidFill>
                  <a:schemeClr val="bg1"/>
                </a:solidFill>
                <a:latin typeface="CartoGothic Pro Book" pitchFamily="34" charset="0"/>
              </a:rPr>
              <a:t> represented by one </a:t>
            </a:r>
            <a:r>
              <a:rPr lang="en-US" sz="1600" dirty="0" smtClean="0">
                <a:solidFill>
                  <a:schemeClr val="bg1"/>
                </a:solidFill>
                <a:latin typeface="CartoGothic Pro Book" pitchFamily="34" charset="0"/>
              </a:rPr>
              <a:t>point</a:t>
            </a:r>
            <a:endParaRPr lang="en-US" sz="1600" dirty="0">
              <a:solidFill>
                <a:schemeClr val="bg1"/>
              </a:solidFill>
              <a:latin typeface="CartoGothic Pro Book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7" y="1688123"/>
            <a:ext cx="6447720" cy="4958861"/>
          </a:xfrm>
        </p:spPr>
      </p:pic>
      <p:sp>
        <p:nvSpPr>
          <p:cNvPr id="12" name="Oval 11"/>
          <p:cNvSpPr/>
          <p:nvPr/>
        </p:nvSpPr>
        <p:spPr>
          <a:xfrm>
            <a:off x="2488222" y="5565530"/>
            <a:ext cx="808892" cy="720970"/>
          </a:xfrm>
          <a:prstGeom prst="ellipse">
            <a:avLst/>
          </a:prstGeom>
          <a:noFill/>
          <a:ln w="73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9" y="1688123"/>
            <a:ext cx="6413426" cy="49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rtoGothic Pro Light" pitchFamily="34" charset="0"/>
              </a:rPr>
              <a:t>DETERMINING WORK SHARE</a:t>
            </a:r>
            <a:br>
              <a:rPr lang="en-US" b="1" dirty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ON-SCREEN </a:t>
            </a:r>
            <a:r>
              <a:rPr lang="en-US" sz="2000" b="1" dirty="0">
                <a:latin typeface="CartoGothic Pro Light" pitchFamily="34" charset="0"/>
              </a:rPr>
              <a:t>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6652844" y="1651663"/>
            <a:ext cx="2283071" cy="513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Stoddard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66 Census HH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28 geocoded records 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8 records had no matching parcel</a:t>
            </a:r>
          </a:p>
          <a:p>
            <a:pPr lvl="1">
              <a:buClr>
                <a:schemeClr val="bg1"/>
              </a:buClr>
            </a:pP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Tracked time to move all points to rooftops</a:t>
            </a:r>
          </a:p>
          <a:p>
            <a:pPr lvl="1"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  <a:latin typeface="CartoGothic Pro Book" pitchFamily="34" charset="0"/>
              </a:rPr>
              <a:t>About </a:t>
            </a:r>
            <a:r>
              <a:rPr lang="en-US" sz="1500" dirty="0" smtClean="0">
                <a:solidFill>
                  <a:schemeClr val="bg1"/>
                </a:solidFill>
                <a:latin typeface="CartoGothic Pro Book" pitchFamily="34" charset="0"/>
              </a:rPr>
              <a:t>25 </a:t>
            </a:r>
            <a:r>
              <a:rPr lang="en-US" sz="1500" dirty="0">
                <a:solidFill>
                  <a:schemeClr val="bg1"/>
                </a:solidFill>
                <a:latin typeface="CartoGothic Pro Book" pitchFamily="34" charset="0"/>
              </a:rPr>
              <a:t>seconds per point</a:t>
            </a:r>
          </a:p>
          <a:p>
            <a:pPr lvl="1">
              <a:buClr>
                <a:schemeClr val="bg1"/>
              </a:buClr>
            </a:pPr>
            <a:endParaRPr lang="en-US" sz="1500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4" y="1688123"/>
            <a:ext cx="4977877" cy="49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Determine number of points to be collected by each method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Estimate time to complete points under each method by community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Summarize by region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Determine cost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Other factors</a:t>
            </a:r>
          </a:p>
          <a:p>
            <a:pPr marL="45720" indent="0">
              <a:buClr>
                <a:schemeClr val="bg1"/>
              </a:buClr>
              <a:buNone/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rtoGothic Pro Light" pitchFamily="34" charset="0"/>
              </a:rPr>
              <a:t>DETERMINING WORK SHARE</a:t>
            </a:r>
            <a:br>
              <a:rPr lang="en-US" b="1" dirty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DOING THE MATH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Determine number of points to be collected by each method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Estimate time to complete points under each method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Summarize time by town and region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Calculate cost by town and region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Other factors</a:t>
            </a:r>
          </a:p>
          <a:p>
            <a:pPr marL="45720" indent="0">
              <a:buClr>
                <a:schemeClr val="bg1"/>
              </a:buClr>
              <a:buNone/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rtoGothic Pro Light" pitchFamily="34" charset="0"/>
              </a:rPr>
              <a:t>DETERMINING WORK SHARE</a:t>
            </a:r>
            <a:br>
              <a:rPr lang="en-US" b="1" dirty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DOING THE MATH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0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Purpose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Create the first publically available master address file in NH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Focus on underserved areas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Dataset will benefit statewide Broadband mapping and planning efforts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Provide communities/public with a direct investment in Broadband project, GPS and GIS technologies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Funding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$344,523 for NRPC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Subcontract allocations to other participating RPCs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Years 2-4 of overall Broadband project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Completion date – December 2013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PROJECT 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6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PROJECT 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40" y="1626912"/>
            <a:ext cx="3263145" cy="4255141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8481647" cy="440740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Workload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Every address in a rural Census block (2+ square miles)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698 rural blocks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39,991 households per 2010 Census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Rural blocks in 199 of 259 NH political divisions</a:t>
            </a: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41732"/>
              </p:ext>
            </p:extLst>
          </p:nvPr>
        </p:nvGraphicFramePr>
        <p:xfrm>
          <a:off x="981320" y="3697165"/>
          <a:ext cx="4549041" cy="2694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1938"/>
                <a:gridCol w="1031362"/>
                <a:gridCol w="755104"/>
                <a:gridCol w="976110"/>
                <a:gridCol w="994527"/>
              </a:tblGrid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RPC Code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RPC Name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Rural HH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Rural Blocks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Rural Towns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NCC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12617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257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61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Lakes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6806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102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29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Upper Valley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5794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116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Southwest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3720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85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32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Central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3612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59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Southern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3325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Nashua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1428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Rockingham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596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Strafford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2093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11</a:t>
                      </a:r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  <a:tr h="224570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Grand Total</a:t>
                      </a:r>
                      <a:endParaRPr lang="en-US" sz="900" b="1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39991</a:t>
                      </a:r>
                      <a:endParaRPr lang="en-US" sz="900" b="1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698</a:t>
                      </a:r>
                      <a:endParaRPr lang="en-US" sz="900" b="1" i="0" u="none" strike="noStrike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199</a:t>
                      </a:r>
                      <a:endParaRPr lang="en-US" sz="900" b="1" i="0" u="none" strike="noStrike" dirty="0">
                        <a:effectLst/>
                        <a:latin typeface="Cambria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2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 Inventory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Pre-existing points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Digital parcels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Assessing data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Other Inventory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Cartographic Associates</a:t>
            </a:r>
          </a:p>
          <a:p>
            <a:pPr lvl="1">
              <a:buClr>
                <a:schemeClr val="bg1"/>
              </a:buClr>
            </a:pPr>
            <a:r>
              <a:rPr lang="en-US" dirty="0" err="1" smtClean="0">
                <a:solidFill>
                  <a:schemeClr val="bg1"/>
                </a:solidFill>
                <a:latin typeface="CartoGothic Pro Book" pitchFamily="34" charset="0"/>
              </a:rPr>
              <a:t>Avitar</a:t>
            </a: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DRA Mosaic Parcel Map</a:t>
            </a:r>
            <a:endParaRPr lang="en-US" dirty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Reference USA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Commercial dataset with 568,000+ records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Removed records matched to zip code level only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Removed records with no numbered street address</a:t>
            </a:r>
            <a:endParaRPr lang="en-US" dirty="0">
              <a:solidFill>
                <a:schemeClr val="bg1"/>
              </a:solidFill>
              <a:latin typeface="CartoGothic Pro Book" pitchFamily="34" charset="0"/>
            </a:endParaRP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Geocoded remaining 443,000+ points to XY coordinates and intersected with rural census blocks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RESULT – 22,522 POINTS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EXISTING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39" y="1725857"/>
            <a:ext cx="1821664" cy="34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6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Feature class template in an Arc10 </a:t>
            </a:r>
            <a:r>
              <a:rPr lang="en-US" dirty="0" err="1" smtClean="0">
                <a:solidFill>
                  <a:schemeClr val="bg1"/>
                </a:solidFill>
                <a:latin typeface="CartoGothic Pro Book" pitchFamily="34" charset="0"/>
              </a:rPr>
              <a:t>geodatabase</a:t>
            </a: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Reference USA geocoded points in rural blocks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Digital parcels and assessing data where available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RPCs responsible for collecting and joining data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UNH and NRPC can provide support where needed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Field maps for </a:t>
            </a:r>
            <a:r>
              <a:rPr lang="en-US" dirty="0" err="1" smtClean="0">
                <a:solidFill>
                  <a:schemeClr val="bg1"/>
                </a:solidFill>
                <a:latin typeface="CartoGothic Pro Book" pitchFamily="34" charset="0"/>
              </a:rPr>
              <a:t>GPSing</a:t>
            </a: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Aerial photography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2010 1-foot DOT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Latest 1-meter NAIP</a:t>
            </a: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PROJECT STANDARDS</a:t>
            </a:r>
            <a:br>
              <a:rPr lang="en-US" b="1" dirty="0" smtClean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REQUIRED INPUT DATA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NRPC completes gap analysis and identifies areas for field data collection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RPCs organize GPS volunteer groups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NRPC coordinates purchase of GPS units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NRPC coordinates training sessions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NRPC distributes field maps to each region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Volunteer teams collect GPS data</a:t>
            </a: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PROJECT STANDARDS</a:t>
            </a:r>
            <a:br>
              <a:rPr lang="en-US" b="1" dirty="0" smtClean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DATA COLLECTION PROCEDURES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RPCs download GPS data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RPCs prepare parcels and assessing records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May require initial acquisition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RPCs receive input data from NRPC</a:t>
            </a:r>
          </a:p>
          <a:p>
            <a:pPr lvl="1">
              <a:buClr>
                <a:schemeClr val="bg1"/>
              </a:buClr>
            </a:pPr>
            <a:r>
              <a:rPr lang="en-US" dirty="0" err="1" smtClean="0">
                <a:solidFill>
                  <a:schemeClr val="bg1"/>
                </a:solidFill>
                <a:latin typeface="CartoGothic Pro Book" pitchFamily="34" charset="0"/>
              </a:rPr>
              <a:t>Geodatabase</a:t>
            </a:r>
            <a:r>
              <a:rPr lang="en-US" dirty="0">
                <a:solidFill>
                  <a:schemeClr val="bg1"/>
                </a:solidFill>
                <a:latin typeface="CartoGothic Pro Book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with Reference USA points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Field maps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RPCs screen-edit all points to residential rooftops</a:t>
            </a: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PROJECT STANDARDS</a:t>
            </a:r>
            <a:br>
              <a:rPr lang="en-US" b="1" dirty="0" smtClean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DATA PROCESSING PROCEDURES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RPCs submit completed addresses to NRPC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Monthly schedule at first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Pre-arranged target number of points per submission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NRPC checks and combines data in master </a:t>
            </a:r>
            <a:r>
              <a:rPr lang="en-US" dirty="0" err="1" smtClean="0">
                <a:solidFill>
                  <a:schemeClr val="bg1"/>
                </a:solidFill>
                <a:latin typeface="CartoGothic Pro Book" pitchFamily="34" charset="0"/>
              </a:rPr>
              <a:t>geodatabase</a:t>
            </a:r>
            <a:r>
              <a:rPr lang="en-US" dirty="0">
                <a:solidFill>
                  <a:schemeClr val="bg1"/>
                </a:solidFill>
                <a:latin typeface="CartoGothic Pro Book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and submits to UNH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UNH delivers to NTIA</a:t>
            </a: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PROJECT STANDARDS</a:t>
            </a:r>
            <a:br>
              <a:rPr lang="en-US" b="1" dirty="0" smtClean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DATA SUBMITTAL PROCEDURES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Street Address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Prefix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House number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Street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Suffix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Units (Y/N)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Address Range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Community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Address community where different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Zip Code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Point Metadata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Parcel ID where possible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rtoGothic Pro Book" pitchFamily="34" charset="0"/>
              </a:rPr>
              <a:t>RPC</a:t>
            </a: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 lvl="1"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  <a:p>
            <a:pPr>
              <a:buClr>
                <a:schemeClr val="bg1"/>
              </a:buClr>
            </a:pPr>
            <a:endParaRPr lang="en-US" dirty="0" smtClean="0">
              <a:solidFill>
                <a:schemeClr val="bg1"/>
              </a:solidFill>
              <a:latin typeface="CartoGothic Pro Book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rtoGothic Pro Light" pitchFamily="34" charset="0"/>
              </a:rPr>
              <a:t>PROJECT STANDARDS</a:t>
            </a:r>
            <a:br>
              <a:rPr lang="en-US" b="1" dirty="0" smtClean="0">
                <a:latin typeface="CartoGothic Pro Light" pitchFamily="34" charset="0"/>
              </a:rPr>
            </a:br>
            <a:r>
              <a:rPr lang="en-US" sz="2000" b="1" dirty="0" smtClean="0">
                <a:latin typeface="CartoGothic Pro Light" pitchFamily="34" charset="0"/>
              </a:rPr>
              <a:t>DATA MODEL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39" y="6148754"/>
            <a:ext cx="484637" cy="48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9" y="6146752"/>
            <a:ext cx="513843" cy="50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39" y="6301154"/>
            <a:ext cx="547878" cy="177192"/>
          </a:xfrm>
          <a:prstGeom prst="rect">
            <a:avLst/>
          </a:prstGeom>
        </p:spPr>
      </p:pic>
      <p:pic>
        <p:nvPicPr>
          <p:cNvPr id="7" name="Picture 2" descr="http://www.math.unh.edu/logo_blue_un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31" y="6113585"/>
            <a:ext cx="526042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Custom 5">
      <a:dk1>
        <a:sysClr val="windowText" lastClr="000000"/>
      </a:dk1>
      <a:lt1>
        <a:sysClr val="window" lastClr="FFFFFF"/>
      </a:lt1>
      <a:dk2>
        <a:srgbClr val="676A55"/>
      </a:dk2>
      <a:lt2>
        <a:srgbClr val="72A376"/>
      </a:lt2>
      <a:accent1>
        <a:srgbClr val="72A376"/>
      </a:accent1>
      <a:accent2>
        <a:srgbClr val="FFFFFF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4427</TotalTime>
  <Words>654</Words>
  <Application>Microsoft Office PowerPoint</Application>
  <PresentationFormat>On-screen Show (4:3)</PresentationFormat>
  <Paragraphs>187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Grid</vt:lpstr>
      <vt:lpstr>NH Rural Addressing</vt:lpstr>
      <vt:lpstr>PROJECT OVERVIEW</vt:lpstr>
      <vt:lpstr>PROJECT OVERVIEW</vt:lpstr>
      <vt:lpstr>EXISTING DATA</vt:lpstr>
      <vt:lpstr>PROJECT STANDARDS REQUIRED INPUT DATA</vt:lpstr>
      <vt:lpstr>PROJECT STANDARDS DATA COLLECTION PROCEDURES</vt:lpstr>
      <vt:lpstr>PROJECT STANDARDS DATA PROCESSING PROCEDURES</vt:lpstr>
      <vt:lpstr>PROJECT STANDARDS DATA SUBMITTAL PROCEDURES</vt:lpstr>
      <vt:lpstr>PROJECT STANDARDS DATA MODEL</vt:lpstr>
      <vt:lpstr>DETERMING WORK SHARE</vt:lpstr>
      <vt:lpstr>DETERMINING WORK SHARE GPS EXAMPLE</vt:lpstr>
      <vt:lpstr>DETERMINING WORK SHARE ON-SCREEN EXAMPLE</vt:lpstr>
      <vt:lpstr>DETERMINING WORK SHARE ON-SCREEN EXAMPLE</vt:lpstr>
      <vt:lpstr>DETERMINING WORK SHARE ON-SCREEN EXAMPLE</vt:lpstr>
      <vt:lpstr>DETERMINING WORK SHARE DOING THE MATH</vt:lpstr>
      <vt:lpstr>DETERMINING WORK SHARE DOING THE MATH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 Rural Addressing</dc:title>
  <dc:creator>Ryan Friedman</dc:creator>
  <cp:lastModifiedBy>Ryan Friedman</cp:lastModifiedBy>
  <cp:revision>56</cp:revision>
  <dcterms:created xsi:type="dcterms:W3CDTF">2011-11-28T17:35:17Z</dcterms:created>
  <dcterms:modified xsi:type="dcterms:W3CDTF">2011-12-01T19:29:39Z</dcterms:modified>
</cp:coreProperties>
</file>