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32" y="84"/>
      </p:cViewPr>
      <p:guideLst/>
    </p:cSldViewPr>
  </p:slideViewPr>
  <p:notesTextViewPr>
    <p:cViewPr>
      <p:scale>
        <a:sx n="1" d="1"/>
        <a:sy n="1" d="1"/>
      </p:scale>
      <p:origin x="0" y="-9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FE18A45-2B28-4984-9666-3BBAE4E3A76B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1A5613C-6609-4185-AF2F-BA602BEF7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8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5613C-6609-4185-AF2F-BA602BEF72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86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5613C-6609-4185-AF2F-BA602BEF72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7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5613C-6609-4185-AF2F-BA602BEF72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27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NH GRANIT currently hosts NHDES </a:t>
            </a:r>
            <a:r>
              <a:rPr lang="en-US" dirty="0" err="1"/>
              <a:t>OneStop</a:t>
            </a:r>
            <a:r>
              <a:rPr lang="en-US" dirty="0"/>
              <a:t> Data Mapper – one example of successful collaboration</a:t>
            </a:r>
          </a:p>
          <a:p>
            <a:r>
              <a:rPr lang="en-US" dirty="0"/>
              <a:t>Note focus is not only on data – but on map products (viewers), on project initiatives</a:t>
            </a:r>
          </a:p>
          <a:p>
            <a:r>
              <a:rPr lang="en-US" dirty="0"/>
              <a:t>Complement to NHDES proposal – which will support services and tools for QA/QC and thereby producing credible, authoritative data before GRANIT publishes/shares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5613C-6609-4185-AF2F-BA602BEF72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29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5613C-6609-4185-AF2F-BA602BEF72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90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5613C-6609-4185-AF2F-BA602BEF72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59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/>
            <a:r>
              <a:rPr lang="en-US" dirty="0"/>
              <a:t>The proposed budget includes 62 weeks of staff time in year 1 (project director for 10 weeks, 2 GIS analysts for 26 weeks each), and 40 weeks of staff time in year 2 (project director for 8 weeks, 2 GIS analysts for 16 weeks each).  Additional components of the budget include weekly travel to Concord, a modest allocation for computer use, support for annual software licensing costs (</a:t>
            </a:r>
            <a:r>
              <a:rPr lang="en-US" dirty="0" err="1"/>
              <a:t>Geocortex</a:t>
            </a:r>
            <a:r>
              <a:rPr lang="en-US" dirty="0"/>
              <a:t>), and the subcontract with the Nashua Regional Planning Commission.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5613C-6609-4185-AF2F-BA602BEF72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76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99F12-A13D-4A0B-8FE0-0610426B7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DB494-F766-4895-8C7F-87946671F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C5EA1-A2C0-400F-8EDB-0B0E278E4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2B36-584F-484C-9A44-6815F0AB4F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A0A24-71D3-4F2B-A82B-B73B336FA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69B2B-9E52-4A15-A1D0-1CA67E74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C59-BC81-4D70-82D1-1980739A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0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5F463-665D-4AA6-89E5-520C2B56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E853F2-790A-49E2-ABB7-61FFFD034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C8C0D-88B8-4ECA-9916-CC70A2C55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2B36-584F-484C-9A44-6815F0AB4F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A9A4F-1D39-4709-AE81-B0FC393E5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833EE-3B0B-462C-8A36-8BBCCC7C6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C59-BC81-4D70-82D1-1980739A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0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16B77-35FC-4DE8-B845-B72734417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CB98F-5C3E-40F8-AF5C-2921A3887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95475-27D4-4BBD-884C-9AC4492E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2B36-584F-484C-9A44-6815F0AB4F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BD9D4-087F-4B11-AB7D-B2654565D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AFF28-F94A-4082-B2E2-D2DB5AF8B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C59-BC81-4D70-82D1-1980739A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0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BC51F-BF32-4C5E-8987-413B1895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5D5B1-FCF8-489D-97C7-55EF4D7DE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05671-59A8-401D-A9D2-DF59D233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2B36-584F-484C-9A44-6815F0AB4F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5D554-D476-4E67-A66C-667F03217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6073B-32B0-4E54-B67E-56BC0136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C59-BC81-4D70-82D1-1980739A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73F4C-7C65-4AB1-B524-5C2553DC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A9962-8FC1-4F41-BA58-FACB05B8E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231FE-3733-4490-A64F-A32FC83B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2B36-584F-484C-9A44-6815F0AB4F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93076-BC68-4C36-BB83-B5CD76909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FD187-7981-40A6-A59A-AC59D1F6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C59-BC81-4D70-82D1-1980739A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3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58D44-C27E-497E-85F3-92EA10327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853D5-6CF7-43F1-B81C-F74FBB2D3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C2237-3702-4B9B-9A57-8B613716F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71AA9-C282-43B5-8FA4-3598D34CE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2B36-584F-484C-9A44-6815F0AB4F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9BCAD-E60D-4CDC-82DF-8F6CA962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592FA-1790-49B0-AC60-6F60CA9D1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C59-BC81-4D70-82D1-1980739A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38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17A17-D762-4F17-8889-C9F452A06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FB289-3658-49F0-9035-932792DDD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F509B-6BF5-41B3-A124-991AE209A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314C3F-07BD-4304-8341-3DEED2179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E0DF7A-1731-4F6C-8A75-D8374D9BE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BB8B7E-B3A4-424A-BE0B-F141627CD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2B36-584F-484C-9A44-6815F0AB4F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0E33FF-96F3-4B37-B5F1-521677D72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1C499B-E647-4D4D-9358-0ED51DAF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C59-BC81-4D70-82D1-1980739A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9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30CBC-E649-4F0F-A353-182B93681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4865B9-D452-45F7-967B-2218930A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2B36-584F-484C-9A44-6815F0AB4F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BA518-0723-4107-80A5-FF2FFB5B7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4C51C-9727-4CB5-8D73-99092F40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C59-BC81-4D70-82D1-1980739A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4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25B3F5-EC0E-4F64-9A9A-3F44056F5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2B36-584F-484C-9A44-6815F0AB4F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65C13-926D-4D52-A1D5-588082359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F64DD-8739-401F-97B2-CB1E111C1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C59-BC81-4D70-82D1-1980739A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4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596CD-F784-46F9-9217-AD0F56856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FE789-E4D5-4812-AD30-EF83A330A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21C4F-AD5D-497B-A63A-09765891B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00082-58AC-4BE9-8E15-2228C1169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2B36-584F-484C-9A44-6815F0AB4F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7DE70-02BB-405B-B81E-8BF600A59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70156C-E1F3-47D2-9153-F421BE78D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C59-BC81-4D70-82D1-1980739A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3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FBEC2-3185-414D-B497-0D03EF620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B4B7B5-6D92-49F9-A29B-DB3A0B5173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BDFF0-D002-42E7-AC8F-1FCD54367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4994E-3356-4319-8F27-D5F6B8B1F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2B36-584F-484C-9A44-6815F0AB4F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6957F-377A-463F-A8FB-1B2996078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AE5DB-E77A-4AF6-B0CF-E72529007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F0C59-BC81-4D70-82D1-1980739A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32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7A58B0-01D7-41FE-9961-C5D8EA298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5E49A-7BBB-448D-8693-4187C87C2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CD842-A0A1-43B1-BA7E-CAF6D61449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2B36-584F-484C-9A44-6815F0AB4F41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106D0-6340-4AA5-9BF8-2510B8AEA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4D3DA-5CB5-4FEC-8193-21A3C446F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F0C59-BC81-4D70-82D1-1980739A6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2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74DE9-788F-4698-BAF5-BBC752F33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GRANIT Clearinghouse Enhancement Proposal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98E6-FA46-4386-8A0E-903B1A1484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Draft</a:t>
            </a:r>
          </a:p>
          <a:p>
            <a:r>
              <a:rPr lang="en-US" dirty="0"/>
              <a:t>September 5, 2019</a:t>
            </a:r>
          </a:p>
        </p:txBody>
      </p:sp>
    </p:spTree>
    <p:extLst>
      <p:ext uri="{BB962C8B-B14F-4D97-AF65-F5344CB8AC3E}">
        <p14:creationId xmlns:p14="http://schemas.microsoft.com/office/powerpoint/2010/main" val="125248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4750CEC6-B333-47A1-B558-7FE58A83FC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0" y="677550"/>
            <a:ext cx="8193023" cy="5502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446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1A2768-6620-43B8-9AF8-A90493C52AA0}"/>
              </a:ext>
            </a:extLst>
          </p:cNvPr>
          <p:cNvSpPr txBox="1">
            <a:spLocks noChangeArrowheads="1"/>
          </p:cNvSpPr>
          <p:nvPr/>
        </p:nvSpPr>
        <p:spPr>
          <a:xfrm>
            <a:off x="502595" y="573397"/>
            <a:ext cx="9144000" cy="808831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100" b="1" dirty="0"/>
              <a:t>Clearinghouse Responsibilities</a:t>
            </a:r>
          </a:p>
          <a:p>
            <a:pPr algn="ctr"/>
            <a:r>
              <a:rPr lang="en-US" sz="3300" dirty="0"/>
              <a:t>(Extract from Commissioner Goulet presentation on 6/26/2019)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18C692-4ACB-45A0-A568-76CAEED389D9}"/>
              </a:ext>
            </a:extLst>
          </p:cNvPr>
          <p:cNvSpPr txBox="1"/>
          <p:nvPr/>
        </p:nvSpPr>
        <p:spPr>
          <a:xfrm>
            <a:off x="1112195" y="1632442"/>
            <a:ext cx="85344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/>
              <a:t>Coordinate acquisition, processing, storage, and distribution of free, public geospatial data</a:t>
            </a:r>
          </a:p>
          <a:p>
            <a:pPr lvl="0"/>
            <a:endParaRPr lang="en-US" sz="19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/>
              <a:t>Develop and manage open geodata portal to provide access to public datasets</a:t>
            </a:r>
          </a:p>
          <a:p>
            <a:pPr lvl="0"/>
            <a:endParaRPr lang="en-US" sz="19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/>
              <a:t>Develop and/or host map services, map viewers and other applications</a:t>
            </a:r>
          </a:p>
          <a:p>
            <a:pPr lvl="0"/>
            <a:endParaRPr lang="en-US" sz="19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/>
              <a:t>Coordinate development of data guidelines and standards, procedural documents</a:t>
            </a:r>
          </a:p>
          <a:p>
            <a:pPr lvl="0"/>
            <a:endParaRPr lang="en-US" sz="19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>
                    <a:lumMod val="85000"/>
                  </a:schemeClr>
                </a:solidFill>
              </a:rPr>
              <a:t>Develop key foundational data sets (contours, impervious surfaces)</a:t>
            </a:r>
          </a:p>
          <a:p>
            <a:pPr lvl="0"/>
            <a:endParaRPr lang="en-US" sz="19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/>
              <a:t>Participate in/coordinate data procurement opportunities (</a:t>
            </a:r>
            <a:r>
              <a:rPr lang="en-US" sz="1900" dirty="0" err="1"/>
              <a:t>orthoimagery</a:t>
            </a:r>
            <a:r>
              <a:rPr lang="en-US" sz="1900" dirty="0"/>
              <a:t>, LIDAR)</a:t>
            </a:r>
          </a:p>
          <a:p>
            <a:pPr lvl="0"/>
            <a:endParaRPr lang="en-US" sz="19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/>
              <a:t>Provide training/technical support to GIS practitioners, potential practitioners, users</a:t>
            </a:r>
          </a:p>
        </p:txBody>
      </p:sp>
    </p:spTree>
    <p:extLst>
      <p:ext uri="{BB962C8B-B14F-4D97-AF65-F5344CB8AC3E}">
        <p14:creationId xmlns:p14="http://schemas.microsoft.com/office/powerpoint/2010/main" val="250229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1A2768-6620-43B8-9AF8-A90493C52AA0}"/>
              </a:ext>
            </a:extLst>
          </p:cNvPr>
          <p:cNvSpPr txBox="1">
            <a:spLocks noChangeArrowheads="1"/>
          </p:cNvSpPr>
          <p:nvPr/>
        </p:nvSpPr>
        <p:spPr>
          <a:xfrm>
            <a:off x="502595" y="573397"/>
            <a:ext cx="9144000" cy="8088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100" b="1" dirty="0"/>
              <a:t>Key Elements of Proposal</a:t>
            </a:r>
          </a:p>
          <a:p>
            <a:pPr algn="ctr"/>
            <a:endParaRPr lang="en-US" sz="33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18C692-4ACB-45A0-A568-76CAEED389D9}"/>
              </a:ext>
            </a:extLst>
          </p:cNvPr>
          <p:cNvSpPr txBox="1"/>
          <p:nvPr/>
        </p:nvSpPr>
        <p:spPr>
          <a:xfrm>
            <a:off x="316992" y="1613876"/>
            <a:ext cx="109849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1900" dirty="0"/>
              <a:t>Migrate GRANIT website to NH Geodata Portal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Add new elements to NH Geodata portal – current agency initiatives, agency apps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Populate </a:t>
            </a:r>
            <a:r>
              <a:rPr lang="en-US" sz="1500" dirty="0" err="1"/>
              <a:t>OpenData</a:t>
            </a:r>
            <a:r>
              <a:rPr lang="en-US" sz="1500" dirty="0"/>
              <a:t> database with current holdings – estimated 160 layers – and maintain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Develop and maintain customized tools to facilitate access to selected datasets (e.g. image </a:t>
            </a:r>
            <a:r>
              <a:rPr lang="en-US" sz="1500" dirty="0" err="1"/>
              <a:t>subsetting</a:t>
            </a:r>
            <a:r>
              <a:rPr lang="en-US" sz="1500" dirty="0"/>
              <a:t> tool)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Establish data sharing framework and guidelines for participating organizations in coordination with the Advisory Committee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Create mechanism/interface for streamlining submission of data</a:t>
            </a:r>
          </a:p>
          <a:p>
            <a:pPr lvl="1"/>
            <a:endParaRPr lang="en-US" sz="15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Conduct outreach and coordination with state agencies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Update/promote metadata standards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Work with partners to prioritize, document, and expose/share existing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Identify new agencies/organizations with data holdings of broad interest; explore data sets and identify those suitable for sharing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Work with partners to promote “initiatives” that are underway, including establishing new site(s) with user-contributed data</a:t>
            </a:r>
          </a:p>
          <a:p>
            <a:pPr lvl="1"/>
            <a:endParaRPr lang="en-US" sz="15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Integrate NH Geodata Portal with regional GIS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Inventory existing maps, apps, and other regional authoritative ArcGIS Online content using ESRI Hub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Organize content using standardized tags and other NH Geodata portal best practices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/>
              <a:t>Highlight the use of NH Geoportal resources by supporting the development of new ArcGIS online resources by regional stakeholders</a:t>
            </a:r>
          </a:p>
          <a:p>
            <a:pPr lvl="1"/>
            <a:endParaRPr lang="en-US" sz="15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Coordinate with NH GIS Advisory Committee</a:t>
            </a:r>
          </a:p>
        </p:txBody>
      </p:sp>
    </p:spTree>
    <p:extLst>
      <p:ext uri="{BB962C8B-B14F-4D97-AF65-F5344CB8AC3E}">
        <p14:creationId xmlns:p14="http://schemas.microsoft.com/office/powerpoint/2010/main" val="258139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676477DF-3B00-4D28-B564-5D5F9606C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736" y="733632"/>
            <a:ext cx="8697659" cy="539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30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1A2768-6620-43B8-9AF8-A90493C52AA0}"/>
              </a:ext>
            </a:extLst>
          </p:cNvPr>
          <p:cNvSpPr txBox="1">
            <a:spLocks noChangeArrowheads="1"/>
          </p:cNvSpPr>
          <p:nvPr/>
        </p:nvSpPr>
        <p:spPr>
          <a:xfrm>
            <a:off x="502595" y="573397"/>
            <a:ext cx="9144000" cy="8088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100" b="1" dirty="0"/>
              <a:t>Primary Benefits to Stakeholders</a:t>
            </a:r>
          </a:p>
          <a:p>
            <a:pPr algn="ctr"/>
            <a:endParaRPr lang="en-US" sz="33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18C692-4ACB-45A0-A568-76CAEED389D9}"/>
              </a:ext>
            </a:extLst>
          </p:cNvPr>
          <p:cNvSpPr txBox="1"/>
          <p:nvPr/>
        </p:nvSpPr>
        <p:spPr>
          <a:xfrm>
            <a:off x="1112195" y="1632442"/>
            <a:ext cx="8534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Easily discoverable data, applications, dashboards, maps, and resources </a:t>
            </a:r>
          </a:p>
          <a:p>
            <a:pPr lvl="0"/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Expanded and convenient tools to access data and resources – from any device, from anywhere, at any time</a:t>
            </a:r>
          </a:p>
          <a:p>
            <a:pPr lvl="0"/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Expanded data holdings from state agencies, regional planning commissions, and other partners</a:t>
            </a:r>
          </a:p>
          <a:p>
            <a:pPr lvl="0"/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Improved documentation of data sets</a:t>
            </a:r>
          </a:p>
          <a:p>
            <a:pPr lvl="0"/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Enhanced, curated notifications to users of data, project, and resource updates</a:t>
            </a:r>
          </a:p>
        </p:txBody>
      </p:sp>
    </p:spTree>
    <p:extLst>
      <p:ext uri="{BB962C8B-B14F-4D97-AF65-F5344CB8AC3E}">
        <p14:creationId xmlns:p14="http://schemas.microsoft.com/office/powerpoint/2010/main" val="301603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1A2768-6620-43B8-9AF8-A90493C52AA0}"/>
              </a:ext>
            </a:extLst>
          </p:cNvPr>
          <p:cNvSpPr txBox="1">
            <a:spLocks noChangeArrowheads="1"/>
          </p:cNvSpPr>
          <p:nvPr/>
        </p:nvSpPr>
        <p:spPr>
          <a:xfrm>
            <a:off x="502595" y="573397"/>
            <a:ext cx="9144000" cy="80883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100" b="1" dirty="0"/>
              <a:t>Proposed Budget</a:t>
            </a:r>
          </a:p>
          <a:p>
            <a:pPr algn="ctr"/>
            <a:endParaRPr lang="en-US" sz="3300" dirty="0"/>
          </a:p>
        </p:txBody>
      </p:sp>
      <p:pic>
        <p:nvPicPr>
          <p:cNvPr id="4098" name="Picture 1">
            <a:extLst>
              <a:ext uri="{FF2B5EF4-FFF2-40B4-BE49-F238E27FC236}">
                <a16:creationId xmlns:a16="http://schemas.microsoft.com/office/drawing/2014/main" id="{69537CC0-62EE-410B-817A-1272A36D2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448" y="1833563"/>
            <a:ext cx="6790943" cy="408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22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479</Words>
  <Application>Microsoft Office PowerPoint</Application>
  <PresentationFormat>Widescreen</PresentationFormat>
  <Paragraphs>61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Summary of GRANIT Clearinghouse Enhancement Proposal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GRANIT Clearinghouse Enhancement Proposal</dc:title>
  <dc:creator>fay</dc:creator>
  <cp:lastModifiedBy>fay</cp:lastModifiedBy>
  <cp:revision>5</cp:revision>
  <cp:lastPrinted>2019-09-05T15:51:12Z</cp:lastPrinted>
  <dcterms:created xsi:type="dcterms:W3CDTF">2019-09-05T15:01:45Z</dcterms:created>
  <dcterms:modified xsi:type="dcterms:W3CDTF">2019-09-05T15:59:14Z</dcterms:modified>
</cp:coreProperties>
</file>