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53"/>
  </p:notesMasterIdLst>
  <p:handoutMasterIdLst>
    <p:handoutMasterId r:id="rId54"/>
  </p:handoutMasterIdLst>
  <p:sldIdLst>
    <p:sldId id="256" r:id="rId2"/>
    <p:sldId id="504" r:id="rId3"/>
    <p:sldId id="503" r:id="rId4"/>
    <p:sldId id="502" r:id="rId5"/>
    <p:sldId id="369" r:id="rId6"/>
    <p:sldId id="390" r:id="rId7"/>
    <p:sldId id="404" r:id="rId8"/>
    <p:sldId id="405" r:id="rId9"/>
    <p:sldId id="400" r:id="rId10"/>
    <p:sldId id="401" r:id="rId11"/>
    <p:sldId id="402" r:id="rId12"/>
    <p:sldId id="403" r:id="rId13"/>
    <p:sldId id="407" r:id="rId14"/>
    <p:sldId id="406" r:id="rId15"/>
    <p:sldId id="393" r:id="rId16"/>
    <p:sldId id="495" r:id="rId17"/>
    <p:sldId id="417" r:id="rId18"/>
    <p:sldId id="418" r:id="rId19"/>
    <p:sldId id="419" r:id="rId20"/>
    <p:sldId id="420" r:id="rId21"/>
    <p:sldId id="421" r:id="rId22"/>
    <p:sldId id="423" r:id="rId23"/>
    <p:sldId id="506" r:id="rId24"/>
    <p:sldId id="507" r:id="rId25"/>
    <p:sldId id="505" r:id="rId26"/>
    <p:sldId id="508" r:id="rId27"/>
    <p:sldId id="509" r:id="rId28"/>
    <p:sldId id="510" r:id="rId29"/>
    <p:sldId id="511" r:id="rId30"/>
    <p:sldId id="496" r:id="rId31"/>
    <p:sldId id="428" r:id="rId32"/>
    <p:sldId id="429" r:id="rId33"/>
    <p:sldId id="497" r:id="rId34"/>
    <p:sldId id="432" r:id="rId35"/>
    <p:sldId id="501" r:id="rId36"/>
    <p:sldId id="498" r:id="rId37"/>
    <p:sldId id="436" r:id="rId38"/>
    <p:sldId id="499" r:id="rId39"/>
    <p:sldId id="438" r:id="rId40"/>
    <p:sldId id="439" r:id="rId41"/>
    <p:sldId id="440" r:id="rId42"/>
    <p:sldId id="441" r:id="rId43"/>
    <p:sldId id="442" r:id="rId44"/>
    <p:sldId id="443" r:id="rId45"/>
    <p:sldId id="444" r:id="rId46"/>
    <p:sldId id="445" r:id="rId47"/>
    <p:sldId id="446" r:id="rId48"/>
    <p:sldId id="491" r:id="rId49"/>
    <p:sldId id="492" r:id="rId50"/>
    <p:sldId id="493" r:id="rId51"/>
    <p:sldId id="449" r:id="rId52"/>
  </p:sldIdLst>
  <p:sldSz cx="9144000" cy="6858000" type="screen4x3"/>
  <p:notesSz cx="7010400" cy="9296400"/>
  <p:custDataLst>
    <p:tags r:id="rId5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84" autoAdjust="0"/>
  </p:normalViewPr>
  <p:slideViewPr>
    <p:cSldViewPr>
      <p:cViewPr>
        <p:scale>
          <a:sx n="100" d="100"/>
          <a:sy n="100" d="100"/>
        </p:scale>
        <p:origin x="-946" y="-29"/>
      </p:cViewPr>
      <p:guideLst>
        <p:guide orient="horz" pos="2160"/>
        <p:guide pos="2880"/>
      </p:guideLst>
    </p:cSldViewPr>
  </p:slideViewPr>
  <p:notesTextViewPr>
    <p:cViewPr>
      <p:scale>
        <a:sx n="1" d="1"/>
        <a:sy n="1" d="1"/>
      </p:scale>
      <p:origin x="0" y="0"/>
    </p:cViewPr>
  </p:notesTextViewPr>
  <p:sorterViewPr>
    <p:cViewPr>
      <p:scale>
        <a:sx n="100" d="100"/>
        <a:sy n="100" d="100"/>
      </p:scale>
      <p:origin x="0" y="6420"/>
    </p:cViewPr>
  </p:sorterViewPr>
  <p:notesViewPr>
    <p:cSldViewPr>
      <p:cViewPr varScale="1">
        <p:scale>
          <a:sx n="83" d="100"/>
          <a:sy n="83" d="100"/>
        </p:scale>
        <p:origin x="-1992" y="-7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J:\Projects\Broadband\Presentations\CAI_TransTechSummary_Oct201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J:\Projects\Broadband\Presentations\CAI_ADSSummary_Oct2012.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sz="1600" b="0" i="0" baseline="0" dirty="0">
                <a:latin typeface="Arial" pitchFamily="34" charset="0"/>
              </a:rPr>
              <a:t>Distribution by Type of Technology</a:t>
            </a:r>
          </a:p>
        </c:rich>
      </c:tx>
    </c:title>
    <c:plotArea>
      <c:layout>
        <c:manualLayout>
          <c:layoutTarget val="inner"/>
          <c:xMode val="edge"/>
          <c:yMode val="edge"/>
          <c:x val="0.47413269174686623"/>
          <c:y val="0.27894820837741452"/>
          <c:w val="0.45782093904928783"/>
          <c:h val="0.6163069820549818"/>
        </c:manualLayout>
      </c:layout>
      <c:barChart>
        <c:barDir val="bar"/>
        <c:grouping val="clustered"/>
        <c:ser>
          <c:idx val="0"/>
          <c:order val="0"/>
          <c:tx>
            <c:strRef>
              <c:f>CAI_TransTechSummary!$C$1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dLbls>
            <c:spPr>
              <a:solidFill>
                <a:schemeClr val="accent1"/>
              </a:solidFill>
            </c:spPr>
            <c:txPr>
              <a:bodyPr/>
              <a:lstStyle/>
              <a:p>
                <a:pPr>
                  <a:defRPr sz="800" b="1" i="0" baseline="0">
                    <a:solidFill>
                      <a:schemeClr val="bg1"/>
                    </a:solidFill>
                    <a:latin typeface="Arial" pitchFamily="34" charset="0"/>
                  </a:defRPr>
                </a:pPr>
                <a:endParaRPr lang="en-US"/>
              </a:p>
            </c:txPr>
            <c:dLblPos val="inEnd"/>
            <c:showVal val="1"/>
          </c:dLbls>
          <c:cat>
            <c:strRef>
              <c:f>CAI_TransTechSummary!$B$2:$B$11</c:f>
              <c:strCache>
                <c:ptCount val="10"/>
                <c:pt idx="0">
                  <c:v>10 - Asymmetric xDSL</c:v>
                </c:pt>
                <c:pt idx="1">
                  <c:v>20 - Symmetric xDSL</c:v>
                </c:pt>
                <c:pt idx="2">
                  <c:v>30 - Other Copper Wireline</c:v>
                </c:pt>
                <c:pt idx="3">
                  <c:v>40 - Cable Modem - DOCSIS 3.0 Down</c:v>
                </c:pt>
                <c:pt idx="4">
                  <c:v>41 - Cable Modem - Other</c:v>
                </c:pt>
                <c:pt idx="5">
                  <c:v>50 -Optical Carrier/Fiber to the End User</c:v>
                </c:pt>
                <c:pt idx="6">
                  <c:v>60 - Satellite</c:v>
                </c:pt>
                <c:pt idx="7">
                  <c:v>70 - Terrestrial Fixed Wireless - Unlicensed</c:v>
                </c:pt>
                <c:pt idx="8">
                  <c:v>71 - Terrestrial Fixed Wireless - Licensed</c:v>
                </c:pt>
                <c:pt idx="9">
                  <c:v>80 - Terrestrial Mobile Wireless</c:v>
                </c:pt>
              </c:strCache>
            </c:strRef>
          </c:cat>
          <c:val>
            <c:numRef>
              <c:f>CAI_TransTechSummary!$C$2:$C$11</c:f>
              <c:numCache>
                <c:formatCode>General</c:formatCode>
                <c:ptCount val="10"/>
                <c:pt idx="0">
                  <c:v>335</c:v>
                </c:pt>
                <c:pt idx="1">
                  <c:v>111</c:v>
                </c:pt>
                <c:pt idx="2">
                  <c:v>547</c:v>
                </c:pt>
                <c:pt idx="3">
                  <c:v>90</c:v>
                </c:pt>
                <c:pt idx="4">
                  <c:v>1171</c:v>
                </c:pt>
                <c:pt idx="5">
                  <c:v>406</c:v>
                </c:pt>
                <c:pt idx="6">
                  <c:v>21</c:v>
                </c:pt>
                <c:pt idx="7">
                  <c:v>11</c:v>
                </c:pt>
                <c:pt idx="8">
                  <c:v>76</c:v>
                </c:pt>
                <c:pt idx="9">
                  <c:v>2</c:v>
                </c:pt>
              </c:numCache>
            </c:numRef>
          </c:val>
        </c:ser>
        <c:gapWidth val="75"/>
        <c:overlap val="40"/>
        <c:axId val="99010048"/>
        <c:axId val="99011584"/>
      </c:barChart>
      <c:catAx>
        <c:axId val="99010048"/>
        <c:scaling>
          <c:orientation val="minMax"/>
        </c:scaling>
        <c:axPos val="l"/>
        <c:majorTickMark val="none"/>
        <c:tickLblPos val="nextTo"/>
        <c:crossAx val="99011584"/>
        <c:crosses val="autoZero"/>
        <c:auto val="1"/>
        <c:lblAlgn val="ctr"/>
        <c:lblOffset val="100"/>
      </c:catAx>
      <c:valAx>
        <c:axId val="99011584"/>
        <c:scaling>
          <c:orientation val="minMax"/>
        </c:scaling>
        <c:axPos val="b"/>
        <c:majorGridlines/>
        <c:numFmt formatCode="General" sourceLinked="1"/>
        <c:majorTickMark val="none"/>
        <c:tickLblPos val="nextTo"/>
        <c:crossAx val="99010048"/>
        <c:crosses val="autoZero"/>
        <c:crossBetween val="between"/>
      </c:valAx>
    </c:plotArea>
    <c:plotVisOnly val="1"/>
    <c:dispBlanksAs val="gap"/>
  </c:chart>
  <c:spPr>
    <a:solidFill>
      <a:schemeClr val="bg2"/>
    </a:solidFill>
    <a:ln>
      <a:solidFill>
        <a:schemeClr val="accent1"/>
      </a:solid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400" b="0" i="0" baseline="0">
                <a:latin typeface="Arial" pitchFamily="34" charset="0"/>
              </a:defRPr>
            </a:pPr>
            <a:r>
              <a:rPr lang="en-US" sz="1400" b="0" i="0" baseline="0" dirty="0">
                <a:latin typeface="Arial" pitchFamily="34" charset="0"/>
              </a:rPr>
              <a:t>Distribution of Advertised Download Speed</a:t>
            </a:r>
          </a:p>
        </c:rich>
      </c:tx>
      <c:layout>
        <c:manualLayout>
          <c:xMode val="edge"/>
          <c:yMode val="edge"/>
          <c:x val="5.3656027371578562E-2"/>
          <c:y val="3.0303149606299228E-2"/>
        </c:manualLayout>
      </c:layout>
    </c:title>
    <c:plotArea>
      <c:layout>
        <c:manualLayout>
          <c:layoutTarget val="inner"/>
          <c:xMode val="edge"/>
          <c:yMode val="edge"/>
          <c:x val="0.47856780402449706"/>
          <c:y val="0.24444444444444455"/>
          <c:w val="0.46349693788276636"/>
          <c:h val="0.65428457806410822"/>
        </c:manualLayout>
      </c:layout>
      <c:barChart>
        <c:barDir val="bar"/>
        <c:grouping val="clustered"/>
        <c:ser>
          <c:idx val="0"/>
          <c:order val="0"/>
          <c:tx>
            <c:strRef>
              <c:f>CAI_ADSSummary!$C$1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dLbls>
            <c:spPr>
              <a:solidFill>
                <a:schemeClr val="accent1"/>
              </a:solidFill>
            </c:spPr>
            <c:txPr>
              <a:bodyPr/>
              <a:lstStyle/>
              <a:p>
                <a:pPr>
                  <a:defRPr sz="800" b="1" i="0" baseline="0">
                    <a:solidFill>
                      <a:schemeClr val="bg1"/>
                    </a:solidFill>
                    <a:latin typeface="Arial" pitchFamily="34" charset="0"/>
                  </a:defRPr>
                </a:pPr>
                <a:endParaRPr lang="en-US"/>
              </a:p>
            </c:txPr>
            <c:dLblPos val="ctr"/>
            <c:showVal val="1"/>
          </c:dLbls>
          <c:cat>
            <c:strRef>
              <c:f>CAI_ADSSummary!$B$2:$B$11</c:f>
              <c:strCache>
                <c:ptCount val="10"/>
                <c:pt idx="0">
                  <c:v>Greater than or equal to 1 gbps</c:v>
                </c:pt>
                <c:pt idx="1">
                  <c:v>Greater than or equal to 100 mbps and less than 1 gbps</c:v>
                </c:pt>
                <c:pt idx="2">
                  <c:v>Greater than or equal to 50 mbps and less than 100 mbps</c:v>
                </c:pt>
                <c:pt idx="3">
                  <c:v>Greater than or equal to 25 mbps and less than 50 mbps</c:v>
                </c:pt>
                <c:pt idx="4">
                  <c:v>Greater than or equal to 10 mbps and less than 25 mbps</c:v>
                </c:pt>
                <c:pt idx="5">
                  <c:v>Greater than or equal to 6 mbps and less than 10 mbps</c:v>
                </c:pt>
                <c:pt idx="6">
                  <c:v>Greater than or equal to 3 mbps and less than 6 mbps</c:v>
                </c:pt>
                <c:pt idx="7">
                  <c:v>Greater than or equal to 1.5 mbps and less than 3 mbps</c:v>
                </c:pt>
                <c:pt idx="8">
                  <c:v>Greater than or equal to 768 kbps and less than 1.5 mbps</c:v>
                </c:pt>
                <c:pt idx="9">
                  <c:v>Greater than 200 kbps and less than 768 kbps</c:v>
                </c:pt>
              </c:strCache>
            </c:strRef>
          </c:cat>
          <c:val>
            <c:numRef>
              <c:f>CAI_ADSSummary!$C$2:$C$11</c:f>
              <c:numCache>
                <c:formatCode>General</c:formatCode>
                <c:ptCount val="10"/>
                <c:pt idx="0">
                  <c:v>19</c:v>
                </c:pt>
                <c:pt idx="1">
                  <c:v>82</c:v>
                </c:pt>
                <c:pt idx="2">
                  <c:v>49</c:v>
                </c:pt>
                <c:pt idx="3">
                  <c:v>118</c:v>
                </c:pt>
                <c:pt idx="4">
                  <c:v>776</c:v>
                </c:pt>
                <c:pt idx="5">
                  <c:v>543</c:v>
                </c:pt>
                <c:pt idx="6">
                  <c:v>461</c:v>
                </c:pt>
                <c:pt idx="7">
                  <c:v>414</c:v>
                </c:pt>
                <c:pt idx="8">
                  <c:v>177</c:v>
                </c:pt>
                <c:pt idx="9">
                  <c:v>39</c:v>
                </c:pt>
              </c:numCache>
            </c:numRef>
          </c:val>
        </c:ser>
        <c:axId val="99113600"/>
        <c:axId val="99152256"/>
      </c:barChart>
      <c:catAx>
        <c:axId val="99113600"/>
        <c:scaling>
          <c:orientation val="minMax"/>
        </c:scaling>
        <c:axPos val="l"/>
        <c:tickLblPos val="nextTo"/>
        <c:crossAx val="99152256"/>
        <c:crosses val="autoZero"/>
        <c:auto val="1"/>
        <c:lblAlgn val="ctr"/>
        <c:lblOffset val="100"/>
      </c:catAx>
      <c:valAx>
        <c:axId val="99152256"/>
        <c:scaling>
          <c:orientation val="minMax"/>
        </c:scaling>
        <c:axPos val="b"/>
        <c:majorGridlines/>
        <c:numFmt formatCode="General" sourceLinked="1"/>
        <c:tickLblPos val="nextTo"/>
        <c:crossAx val="99113600"/>
        <c:crosses val="autoZero"/>
        <c:crossBetween val="between"/>
      </c:valAx>
    </c:plotArea>
    <c:plotVisOnly val="1"/>
    <c:dispBlanksAs val="gap"/>
  </c:chart>
  <c:spPr>
    <a:solidFill>
      <a:schemeClr val="bg2"/>
    </a:solidFill>
    <a:ln>
      <a:solidFill>
        <a:schemeClr val="accent1"/>
      </a:solidFill>
    </a:ln>
  </c:sp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C2BA996-317F-4202-AD59-FB4F8091756E}" type="datetimeFigureOut">
              <a:rPr lang="en-US" smtClean="0"/>
              <a:pPr/>
              <a:t>10/4/2012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7CD5A95-CF09-4F55-A6DB-251D44674555}" type="slidenum">
              <a:rPr lang="en-US" smtClean="0"/>
              <a:pPr/>
              <a:t>‹#›</a:t>
            </a:fld>
            <a:endParaRPr lang="en-US"/>
          </a:p>
        </p:txBody>
      </p:sp>
    </p:spTree>
    <p:extLst>
      <p:ext uri="{BB962C8B-B14F-4D97-AF65-F5344CB8AC3E}">
        <p14:creationId xmlns="" xmlns:p14="http://schemas.microsoft.com/office/powerpoint/2010/main" val="3524847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2F087B40-8DC1-447E-8C3F-54BDC0CE6F8B}" type="datetimeFigureOut">
              <a:rPr lang="en-US"/>
              <a:pPr>
                <a:defRPr/>
              </a:pPr>
              <a:t>10/4/2012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57A7E29F-8E3F-40B4-94D5-550917555523}" type="slidenum">
              <a:rPr lang="en-US"/>
              <a:pPr>
                <a:defRPr/>
              </a:pPr>
              <a:t>‹#›</a:t>
            </a:fld>
            <a:endParaRPr lang="en-US"/>
          </a:p>
        </p:txBody>
      </p:sp>
    </p:spTree>
    <p:extLst>
      <p:ext uri="{BB962C8B-B14F-4D97-AF65-F5344CB8AC3E}">
        <p14:creationId xmlns="" xmlns:p14="http://schemas.microsoft.com/office/powerpoint/2010/main" val="16877907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aseline="0" dirty="0" smtClean="0"/>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57066" indent="-291179">
              <a:defRPr>
                <a:solidFill>
                  <a:schemeClr val="tx1"/>
                </a:solidFill>
                <a:latin typeface="Trebuchet MS" pitchFamily="34" charset="0"/>
              </a:defRPr>
            </a:lvl2pPr>
            <a:lvl3pPr marL="1164717" indent="-232943">
              <a:defRPr>
                <a:solidFill>
                  <a:schemeClr val="tx1"/>
                </a:solidFill>
                <a:latin typeface="Trebuchet MS" pitchFamily="34" charset="0"/>
              </a:defRPr>
            </a:lvl3pPr>
            <a:lvl4pPr marL="1630604" indent="-232943">
              <a:defRPr>
                <a:solidFill>
                  <a:schemeClr val="tx1"/>
                </a:solidFill>
                <a:latin typeface="Trebuchet MS" pitchFamily="34" charset="0"/>
              </a:defRPr>
            </a:lvl4pPr>
            <a:lvl5pPr marL="2096491" indent="-232943">
              <a:defRPr>
                <a:solidFill>
                  <a:schemeClr val="tx1"/>
                </a:solidFill>
                <a:latin typeface="Trebuchet MS" pitchFamily="34" charset="0"/>
              </a:defRPr>
            </a:lvl5pPr>
            <a:lvl6pPr marL="2562377" indent="-232943" fontAlgn="base">
              <a:spcBef>
                <a:spcPct val="0"/>
              </a:spcBef>
              <a:spcAft>
                <a:spcPct val="0"/>
              </a:spcAft>
              <a:defRPr>
                <a:solidFill>
                  <a:schemeClr val="tx1"/>
                </a:solidFill>
                <a:latin typeface="Trebuchet MS" pitchFamily="34" charset="0"/>
              </a:defRPr>
            </a:lvl6pPr>
            <a:lvl7pPr marL="3028264" indent="-232943" fontAlgn="base">
              <a:spcBef>
                <a:spcPct val="0"/>
              </a:spcBef>
              <a:spcAft>
                <a:spcPct val="0"/>
              </a:spcAft>
              <a:defRPr>
                <a:solidFill>
                  <a:schemeClr val="tx1"/>
                </a:solidFill>
                <a:latin typeface="Trebuchet MS" pitchFamily="34" charset="0"/>
              </a:defRPr>
            </a:lvl7pPr>
            <a:lvl8pPr marL="3494151" indent="-232943" fontAlgn="base">
              <a:spcBef>
                <a:spcPct val="0"/>
              </a:spcBef>
              <a:spcAft>
                <a:spcPct val="0"/>
              </a:spcAft>
              <a:defRPr>
                <a:solidFill>
                  <a:schemeClr val="tx1"/>
                </a:solidFill>
                <a:latin typeface="Trebuchet MS" pitchFamily="34" charset="0"/>
              </a:defRPr>
            </a:lvl8pPr>
            <a:lvl9pPr marL="3960038" indent="-232943" fontAlgn="base">
              <a:spcBef>
                <a:spcPct val="0"/>
              </a:spcBef>
              <a:spcAft>
                <a:spcPct val="0"/>
              </a:spcAft>
              <a:defRPr>
                <a:solidFill>
                  <a:schemeClr val="tx1"/>
                </a:solidFill>
                <a:latin typeface="Trebuchet MS" pitchFamily="34" charset="0"/>
              </a:defRPr>
            </a:lvl9pPr>
          </a:lstStyle>
          <a:p>
            <a:pPr fontAlgn="base">
              <a:spcBef>
                <a:spcPct val="0"/>
              </a:spcBef>
              <a:spcAft>
                <a:spcPct val="0"/>
              </a:spcAft>
            </a:pPr>
            <a:fld id="{AC9BAE3B-1041-4DC1-BDDF-653FD2B4D9AA}" type="slidenum">
              <a:rPr lang="en-US">
                <a:latin typeface="Calibri" pitchFamily="34" charset="0"/>
              </a:rPr>
              <a:pPr fontAlgn="base">
                <a:spcBef>
                  <a:spcPct val="0"/>
                </a:spcBef>
                <a:spcAft>
                  <a:spcPct val="0"/>
                </a:spcAft>
              </a:pPr>
              <a:t>1</a:t>
            </a:fld>
            <a:endParaRPr 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r>
              <a:rPr lang="en-US" dirty="0" smtClean="0"/>
              <a:t>Note key definition of broadband – 768 kbps down and 200 kbps up</a:t>
            </a:r>
          </a:p>
          <a:p>
            <a:pPr defTabSz="931774">
              <a:defRPr/>
            </a:pPr>
            <a:r>
              <a:rPr lang="en-US" dirty="0" smtClean="0"/>
              <a:t>Availability mapped from data reported by providers, based on services they currently deliver or can deliver within 10 business days</a:t>
            </a:r>
          </a:p>
          <a:p>
            <a:pPr defTabSz="931774">
              <a:defRPr/>
            </a:pPr>
            <a:r>
              <a:rPr lang="en-US" dirty="0" smtClean="0"/>
              <a:t>But</a:t>
            </a:r>
            <a:r>
              <a:rPr lang="en-US" baseline="0" dirty="0" smtClean="0"/>
              <a:t> we recognize these speeds are not adequate for many of today’s applications, so for NH purposes, we are proposing a “use case” based definition of served/unserved/unserved areas of the state.</a:t>
            </a:r>
          </a:p>
          <a:p>
            <a:pPr defTabSz="931774">
              <a:defRPr/>
            </a:pPr>
            <a:endParaRPr lang="en-US" dirty="0" smtClean="0"/>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r>
              <a:rPr lang="en-US" dirty="0" smtClean="0"/>
              <a:t>We know of 60+ active providers in the state, but have received data from the 39 listed above.  Several others have indicated they</a:t>
            </a:r>
            <a:r>
              <a:rPr lang="en-US" baseline="0" dirty="0" smtClean="0"/>
              <a:t> intend to participate; while others have been essentially nonresponsive to our multiple requests for data.</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r>
              <a:rPr lang="en-US" dirty="0" smtClean="0"/>
              <a:t>Currently</a:t>
            </a:r>
            <a:r>
              <a:rPr lang="en-US" baseline="0" dirty="0" smtClean="0"/>
              <a:t> have over 500 survey records, and over 5,000 speed tests.</a:t>
            </a:r>
          </a:p>
          <a:p>
            <a:pPr eaLnBrk="1" hangingPunct="1"/>
            <a:r>
              <a:rPr lang="en-US" baseline="0" dirty="0" smtClean="0"/>
              <a:t>Speed test – red = no service, light blue = under the 4 </a:t>
            </a:r>
            <a:r>
              <a:rPr lang="en-US" baseline="0" dirty="0" err="1" smtClean="0"/>
              <a:t>Mpbs</a:t>
            </a:r>
            <a:r>
              <a:rPr lang="en-US" baseline="0" dirty="0" smtClean="0"/>
              <a:t>, dark blue = 4 Mbps +</a:t>
            </a:r>
          </a:p>
          <a:p>
            <a:pPr eaLnBrk="1" hangingPunct="1"/>
            <a:r>
              <a:rPr lang="en-US" baseline="0" dirty="0" smtClean="0"/>
              <a:t>Completed drive test in summer of 2012.</a:t>
            </a: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r>
              <a:rPr lang="en-US" dirty="0" smtClean="0"/>
              <a:t>Data as of October, 2012</a:t>
            </a:r>
          </a:p>
          <a:p>
            <a:pPr eaLnBrk="1" hangingPunct="1"/>
            <a:r>
              <a:rPr lang="en-US" dirty="0" smtClean="0"/>
              <a:t>Darker colors shows that an institutions has access to broadband which is defined as 768 kbps down and 200 kbps up and the lighter colors are those that do not have access to broadband.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dirty="0" smtClean="0"/>
              <a:t>The NHBMPP mapping program has also created community profiles to see broadband availability by census block this is accessible by the website iwantbroadbandnh.org.  The maps shows technology with the fastest reported download speed and id what service providers are available.  </a:t>
            </a:r>
          </a:p>
        </p:txBody>
      </p:sp>
      <p:sp>
        <p:nvSpPr>
          <p:cNvPr id="68612" name="Slide Number Placeholder 3"/>
          <p:cNvSpPr>
            <a:spLocks noGrp="1"/>
          </p:cNvSpPr>
          <p:nvPr>
            <p:ph type="sldNum" sz="quarter" idx="5"/>
          </p:nvPr>
        </p:nvSpPr>
        <p:spPr>
          <a:noFill/>
        </p:spPr>
        <p:txBody>
          <a:bodyPr/>
          <a:lstStyle/>
          <a:p>
            <a:fld id="{BA3A8071-3FE0-4FF8-9BB8-082F80DDF964}" type="slidenum">
              <a:rPr lang="en-US" smtClean="0"/>
              <a:pPr/>
              <a:t>41</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r>
              <a:rPr lang="en-US" dirty="0" smtClean="0"/>
              <a:t>Maps are standardized – can be aggregated</a:t>
            </a:r>
            <a:r>
              <a:rPr lang="en-US" baseline="0" dirty="0" smtClean="0"/>
              <a:t> with results from other states to generate national broadband map</a:t>
            </a:r>
          </a:p>
          <a:p>
            <a:pPr eaLnBrk="1" hangingPunct="1"/>
            <a:r>
              <a:rPr lang="en-US" baseline="0" dirty="0" smtClean="0"/>
              <a:t>Rural addressing data set – many other applications</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BI Layout">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0" y="11430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14"/>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5972175" y="2667000"/>
            <a:ext cx="3184525" cy="417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7315200" y="6096000"/>
            <a:ext cx="18288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447800" y="1918220"/>
            <a:ext cx="7010400" cy="882119"/>
          </a:xfrm>
        </p:spPr>
        <p:txBody>
          <a:bodyPr>
            <a:normAutofit/>
          </a:bodyPr>
          <a:lstStyle>
            <a:lvl1pPr marL="342900" indent="-342900" algn="l">
              <a:buFont typeface="Arial" pitchFamily="34" charset="0"/>
              <a:buChar char="•"/>
              <a:defRPr sz="2600" b="1" baseline="0">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609601"/>
            <a:ext cx="7772400" cy="685800"/>
          </a:xfrm>
          <a:effectLst/>
        </p:spPr>
        <p:txBody>
          <a:bodyPr/>
          <a:lstStyle>
            <a:lvl1pPr marL="182880" indent="0" algn="ctr">
              <a:buNone/>
              <a:defRPr sz="3600" u="sng" baseline="0">
                <a:solidFill>
                  <a:schemeClr val="bg2">
                    <a:lumMod val="25000"/>
                  </a:schemeClr>
                </a:solidFill>
                <a:effectLst/>
                <a:uFill>
                  <a:solidFill>
                    <a:schemeClr val="bg2">
                      <a:lumMod val="25000"/>
                    </a:schemeClr>
                  </a:solidFill>
                </a:uFill>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13171537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68547E-ADBC-4FE1-9349-3A5DC01478AF}" type="datetime1">
              <a:rPr lang="en-US" smtClean="0"/>
              <a:pPr>
                <a:defRPr/>
              </a:pPr>
              <a:t>10/4/2012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iwantbroadbandnh.org</a:t>
            </a:r>
            <a:endParaRPr lang="en-US"/>
          </a:p>
        </p:txBody>
      </p:sp>
      <p:sp>
        <p:nvSpPr>
          <p:cNvPr id="6" name="Slide Number Placeholder 5"/>
          <p:cNvSpPr>
            <a:spLocks noGrp="1"/>
          </p:cNvSpPr>
          <p:nvPr>
            <p:ph type="sldNum" sz="quarter" idx="12"/>
          </p:nvPr>
        </p:nvSpPr>
        <p:spPr/>
        <p:txBody>
          <a:bodyPr/>
          <a:lstStyle>
            <a:lvl1pPr>
              <a:defRPr/>
            </a:lvl1pPr>
          </a:lstStyle>
          <a:p>
            <a:pPr>
              <a:defRPr/>
            </a:pPr>
            <a:fld id="{0DCEAD92-BE7E-4FA9-A32E-F0E2575737D9}" type="slidenum">
              <a:rPr lang="en-US"/>
              <a:pPr>
                <a:defRPr/>
              </a:pPr>
              <a:t>‹#›</a:t>
            </a:fld>
            <a:endParaRPr lang="en-US" dirty="0"/>
          </a:p>
        </p:txBody>
      </p:sp>
    </p:spTree>
    <p:extLst>
      <p:ext uri="{BB962C8B-B14F-4D97-AF65-F5344CB8AC3E}">
        <p14:creationId xmlns="" xmlns:p14="http://schemas.microsoft.com/office/powerpoint/2010/main" val="8159308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46397E-B3CB-4989-952B-24AB899AFA1D}" type="datetime1">
              <a:rPr lang="en-US" smtClean="0"/>
              <a:pPr>
                <a:defRPr/>
              </a:pPr>
              <a:t>10/4/2012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iwantbroadbandnh.org</a:t>
            </a:r>
            <a:endParaRPr lang="en-US"/>
          </a:p>
        </p:txBody>
      </p:sp>
      <p:sp>
        <p:nvSpPr>
          <p:cNvPr id="6" name="Slide Number Placeholder 5"/>
          <p:cNvSpPr>
            <a:spLocks noGrp="1"/>
          </p:cNvSpPr>
          <p:nvPr>
            <p:ph type="sldNum" sz="quarter" idx="12"/>
          </p:nvPr>
        </p:nvSpPr>
        <p:spPr/>
        <p:txBody>
          <a:bodyPr/>
          <a:lstStyle>
            <a:lvl1pPr>
              <a:defRPr/>
            </a:lvl1pPr>
          </a:lstStyle>
          <a:p>
            <a:pPr>
              <a:defRPr/>
            </a:pPr>
            <a:fld id="{983476BA-71AC-4CCE-B4C0-689F9BC4F1CF}" type="slidenum">
              <a:rPr lang="en-US"/>
              <a:pPr>
                <a:defRPr/>
              </a:pPr>
              <a:t>‹#›</a:t>
            </a:fld>
            <a:endParaRPr lang="en-US" dirty="0"/>
          </a:p>
        </p:txBody>
      </p:sp>
    </p:spTree>
    <p:extLst>
      <p:ext uri="{BB962C8B-B14F-4D97-AF65-F5344CB8AC3E}">
        <p14:creationId xmlns="" xmlns:p14="http://schemas.microsoft.com/office/powerpoint/2010/main" val="414021022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1F1E1EDB-3174-4004-9A26-AB34A53E496A}" type="datetime1">
              <a:rPr lang="en-US" smtClean="0"/>
              <a:pPr>
                <a:defRPr/>
              </a:pPr>
              <a:t>10/4/2012</a:t>
            </a:fld>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iwantbroadbandnh.org</a:t>
            </a:r>
            <a:endParaRPr lang="en-US"/>
          </a:p>
        </p:txBody>
      </p:sp>
      <p:sp>
        <p:nvSpPr>
          <p:cNvPr id="6" name="Slide Number Placeholder 5"/>
          <p:cNvSpPr>
            <a:spLocks noGrp="1"/>
          </p:cNvSpPr>
          <p:nvPr>
            <p:ph type="sldNum" sz="quarter" idx="16"/>
          </p:nvPr>
        </p:nvSpPr>
        <p:spPr/>
        <p:txBody>
          <a:bodyPr/>
          <a:lstStyle>
            <a:lvl1pPr>
              <a:defRPr/>
            </a:lvl1pPr>
          </a:lstStyle>
          <a:p>
            <a:pPr>
              <a:defRPr/>
            </a:pPr>
            <a:fld id="{0AB9F137-1CD1-4D19-83CD-5A1615C4E2DB}" type="slidenum">
              <a:rPr lang="en-US"/>
              <a:pPr>
                <a:defRPr/>
              </a:pPr>
              <a:t>‹#›</a:t>
            </a:fld>
            <a:endParaRPr lang="en-US" dirty="0"/>
          </a:p>
        </p:txBody>
      </p:sp>
    </p:spTree>
    <p:extLst>
      <p:ext uri="{BB962C8B-B14F-4D97-AF65-F5344CB8AC3E}">
        <p14:creationId xmlns="" xmlns:p14="http://schemas.microsoft.com/office/powerpoint/2010/main" val="12811154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buFontTx/>
              <a:buNone/>
              <a:defRPr sz="4600" b="1" cap="none" baseline="0">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C545C041-40B2-42DE-95CC-61A890EA4DFE}" type="datetime1">
              <a:rPr lang="en-US" smtClean="0"/>
              <a:pPr>
                <a:defRPr/>
              </a:pPr>
              <a:t>10/4/2012</a:t>
            </a:fld>
            <a:endParaRPr lang="en-US"/>
          </a:p>
        </p:txBody>
      </p:sp>
      <p:sp>
        <p:nvSpPr>
          <p:cNvPr id="9" name="Footer Placeholder 4"/>
          <p:cNvSpPr>
            <a:spLocks noGrp="1"/>
          </p:cNvSpPr>
          <p:nvPr>
            <p:ph type="ftr" sz="quarter" idx="11"/>
          </p:nvPr>
        </p:nvSpPr>
        <p:spPr/>
        <p:txBody>
          <a:bodyPr/>
          <a:lstStyle>
            <a:lvl1pPr>
              <a:defRPr/>
            </a:lvl1pPr>
          </a:lstStyle>
          <a:p>
            <a:pPr>
              <a:defRPr/>
            </a:pPr>
            <a:r>
              <a:rPr lang="en-US" smtClean="0"/>
              <a:t>iwantbroadbandnh.org</a:t>
            </a:r>
            <a:endParaRPr lang="en-US"/>
          </a:p>
        </p:txBody>
      </p:sp>
      <p:sp>
        <p:nvSpPr>
          <p:cNvPr id="10" name="Slide Number Placeholder 5"/>
          <p:cNvSpPr>
            <a:spLocks noGrp="1"/>
          </p:cNvSpPr>
          <p:nvPr>
            <p:ph type="sldNum" sz="quarter" idx="12"/>
          </p:nvPr>
        </p:nvSpPr>
        <p:spPr/>
        <p:txBody>
          <a:bodyPr/>
          <a:lstStyle>
            <a:lvl1pPr>
              <a:defRPr/>
            </a:lvl1pPr>
          </a:lstStyle>
          <a:p>
            <a:pPr>
              <a:defRPr/>
            </a:pPr>
            <a:fld id="{51D4103E-57BC-420F-BD49-91A2695F5E13}" type="slidenum">
              <a:rPr lang="en-US"/>
              <a:pPr>
                <a:defRPr/>
              </a:pPr>
              <a:t>‹#›</a:t>
            </a:fld>
            <a:endParaRPr lang="en-US"/>
          </a:p>
        </p:txBody>
      </p:sp>
    </p:spTree>
    <p:extLst>
      <p:ext uri="{BB962C8B-B14F-4D97-AF65-F5344CB8AC3E}">
        <p14:creationId xmlns="" xmlns:p14="http://schemas.microsoft.com/office/powerpoint/2010/main" val="4340761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93A334A2-0CC6-4CBA-B06C-CB95CA831B81}" type="datetime1">
              <a:rPr lang="en-US" smtClean="0"/>
              <a:pPr>
                <a:defRPr/>
              </a:pPr>
              <a:t>10/4/2012</a:t>
            </a:fld>
            <a:endParaRPr lang="en-US" dirty="0"/>
          </a:p>
        </p:txBody>
      </p:sp>
      <p:sp>
        <p:nvSpPr>
          <p:cNvPr id="6" name="Footer Placeholder 4"/>
          <p:cNvSpPr>
            <a:spLocks noGrp="1"/>
          </p:cNvSpPr>
          <p:nvPr>
            <p:ph type="ftr" sz="quarter" idx="16"/>
          </p:nvPr>
        </p:nvSpPr>
        <p:spPr/>
        <p:txBody>
          <a:bodyPr/>
          <a:lstStyle>
            <a:lvl1pPr>
              <a:defRPr/>
            </a:lvl1pPr>
          </a:lstStyle>
          <a:p>
            <a:pPr>
              <a:defRPr/>
            </a:pPr>
            <a:r>
              <a:rPr lang="en-US" smtClean="0"/>
              <a:t>iwantbroadbandnh.org</a:t>
            </a:r>
            <a:endParaRPr lang="en-US"/>
          </a:p>
        </p:txBody>
      </p:sp>
      <p:sp>
        <p:nvSpPr>
          <p:cNvPr id="7" name="Slide Number Placeholder 5"/>
          <p:cNvSpPr>
            <a:spLocks noGrp="1"/>
          </p:cNvSpPr>
          <p:nvPr>
            <p:ph type="sldNum" sz="quarter" idx="17"/>
          </p:nvPr>
        </p:nvSpPr>
        <p:spPr/>
        <p:txBody>
          <a:bodyPr/>
          <a:lstStyle>
            <a:lvl1pPr>
              <a:defRPr/>
            </a:lvl1pPr>
          </a:lstStyle>
          <a:p>
            <a:pPr>
              <a:defRPr/>
            </a:pPr>
            <a:fld id="{166179D2-3B95-44DC-BAC7-DFF299215838}" type="slidenum">
              <a:rPr lang="en-US"/>
              <a:pPr>
                <a:defRPr/>
              </a:pPr>
              <a:t>‹#›</a:t>
            </a:fld>
            <a:endParaRPr lang="en-US" dirty="0"/>
          </a:p>
        </p:txBody>
      </p:sp>
    </p:spTree>
    <p:extLst>
      <p:ext uri="{BB962C8B-B14F-4D97-AF65-F5344CB8AC3E}">
        <p14:creationId xmlns="" xmlns:p14="http://schemas.microsoft.com/office/powerpoint/2010/main" val="34598774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B1A0A13B-E71F-437E-813C-A85ECE03518D}" type="datetime1">
              <a:rPr lang="en-US" smtClean="0"/>
              <a:pPr>
                <a:defRPr/>
              </a:pPr>
              <a:t>10/4/2012</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smtClean="0"/>
              <a:t>iwantbroadbandnh.org</a:t>
            </a:r>
            <a:endParaRPr lang="en-US"/>
          </a:p>
        </p:txBody>
      </p:sp>
      <p:sp>
        <p:nvSpPr>
          <p:cNvPr id="9" name="Slide Number Placeholder 5"/>
          <p:cNvSpPr>
            <a:spLocks noGrp="1"/>
          </p:cNvSpPr>
          <p:nvPr>
            <p:ph type="sldNum" sz="quarter" idx="12"/>
          </p:nvPr>
        </p:nvSpPr>
        <p:spPr/>
        <p:txBody>
          <a:bodyPr/>
          <a:lstStyle>
            <a:lvl1pPr>
              <a:defRPr/>
            </a:lvl1pPr>
          </a:lstStyle>
          <a:p>
            <a:pPr>
              <a:defRPr/>
            </a:pPr>
            <a:fld id="{F0AD93FC-7CC6-445C-91A2-92DB02044777}" type="slidenum">
              <a:rPr lang="en-US"/>
              <a:pPr>
                <a:defRPr/>
              </a:pPr>
              <a:t>‹#›</a:t>
            </a:fld>
            <a:endParaRPr lang="en-US" dirty="0"/>
          </a:p>
        </p:txBody>
      </p:sp>
    </p:spTree>
    <p:extLst>
      <p:ext uri="{BB962C8B-B14F-4D97-AF65-F5344CB8AC3E}">
        <p14:creationId xmlns="" xmlns:p14="http://schemas.microsoft.com/office/powerpoint/2010/main" val="13190092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C330494-A635-49CA-AD0E-50B7824999B0}" type="datetime1">
              <a:rPr lang="en-US" smtClean="0"/>
              <a:pPr>
                <a:defRPr/>
              </a:pPr>
              <a:t>10/4/2012</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iwantbroadbandnh.org</a:t>
            </a:r>
            <a:endParaRPr lang="en-US"/>
          </a:p>
        </p:txBody>
      </p:sp>
      <p:sp>
        <p:nvSpPr>
          <p:cNvPr id="5" name="Slide Number Placeholder 5"/>
          <p:cNvSpPr>
            <a:spLocks noGrp="1"/>
          </p:cNvSpPr>
          <p:nvPr>
            <p:ph type="sldNum" sz="quarter" idx="12"/>
          </p:nvPr>
        </p:nvSpPr>
        <p:spPr/>
        <p:txBody>
          <a:bodyPr/>
          <a:lstStyle>
            <a:lvl1pPr>
              <a:defRPr/>
            </a:lvl1pPr>
          </a:lstStyle>
          <a:p>
            <a:pPr>
              <a:defRPr/>
            </a:pPr>
            <a:fld id="{82D4B2C8-7614-4947-835F-D4F109ED8C3A}" type="slidenum">
              <a:rPr lang="en-US"/>
              <a:pPr>
                <a:defRPr/>
              </a:pPr>
              <a:t>‹#›</a:t>
            </a:fld>
            <a:endParaRPr lang="en-US" dirty="0"/>
          </a:p>
        </p:txBody>
      </p:sp>
    </p:spTree>
    <p:extLst>
      <p:ext uri="{BB962C8B-B14F-4D97-AF65-F5344CB8AC3E}">
        <p14:creationId xmlns="" xmlns:p14="http://schemas.microsoft.com/office/powerpoint/2010/main" val="282641978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58AA57-D11E-446C-8B23-5EBBDE5E798E}" type="datetime1">
              <a:rPr lang="en-US" smtClean="0"/>
              <a:pPr>
                <a:defRPr/>
              </a:pPr>
              <a:t>10/4/2012</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iwantbroadbandnh.org</a:t>
            </a:r>
            <a:endParaRPr lang="en-US"/>
          </a:p>
        </p:txBody>
      </p:sp>
      <p:sp>
        <p:nvSpPr>
          <p:cNvPr id="4" name="Slide Number Placeholder 5"/>
          <p:cNvSpPr>
            <a:spLocks noGrp="1"/>
          </p:cNvSpPr>
          <p:nvPr>
            <p:ph type="sldNum" sz="quarter" idx="12"/>
          </p:nvPr>
        </p:nvSpPr>
        <p:spPr/>
        <p:txBody>
          <a:bodyPr/>
          <a:lstStyle>
            <a:lvl1pPr>
              <a:defRPr/>
            </a:lvl1pPr>
          </a:lstStyle>
          <a:p>
            <a:pPr>
              <a:defRPr/>
            </a:pPr>
            <a:fld id="{714FF713-CC80-4810-B45F-5687338C6C7F}" type="slidenum">
              <a:rPr lang="en-US"/>
              <a:pPr>
                <a:defRPr/>
              </a:pPr>
              <a:t>‹#›</a:t>
            </a:fld>
            <a:endParaRPr lang="en-US" dirty="0"/>
          </a:p>
        </p:txBody>
      </p:sp>
    </p:spTree>
    <p:extLst>
      <p:ext uri="{BB962C8B-B14F-4D97-AF65-F5344CB8AC3E}">
        <p14:creationId xmlns="" xmlns:p14="http://schemas.microsoft.com/office/powerpoint/2010/main" val="125070886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AC7CE6-66DB-47C6-8CEE-50D1E2C9D984}" type="datetime1">
              <a:rPr lang="en-US" smtClean="0"/>
              <a:pPr>
                <a:defRPr/>
              </a:pPr>
              <a:t>10/4/2012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iwantbroadbandnh.org</a:t>
            </a:r>
            <a:endParaRPr lang="en-US"/>
          </a:p>
        </p:txBody>
      </p:sp>
      <p:sp>
        <p:nvSpPr>
          <p:cNvPr id="7" name="Slide Number Placeholder 5"/>
          <p:cNvSpPr>
            <a:spLocks noGrp="1"/>
          </p:cNvSpPr>
          <p:nvPr>
            <p:ph type="sldNum" sz="quarter" idx="12"/>
          </p:nvPr>
        </p:nvSpPr>
        <p:spPr/>
        <p:txBody>
          <a:bodyPr/>
          <a:lstStyle>
            <a:lvl1pPr>
              <a:defRPr/>
            </a:lvl1pPr>
          </a:lstStyle>
          <a:p>
            <a:pPr>
              <a:defRPr/>
            </a:pPr>
            <a:fld id="{0AF4472E-C510-4FE1-A82B-B7EBFF88A115}" type="slidenum">
              <a:rPr lang="en-US"/>
              <a:pPr>
                <a:defRPr/>
              </a:pPr>
              <a:t>‹#›</a:t>
            </a:fld>
            <a:endParaRPr lang="en-US" dirty="0"/>
          </a:p>
        </p:txBody>
      </p:sp>
    </p:spTree>
    <p:extLst>
      <p:ext uri="{BB962C8B-B14F-4D97-AF65-F5344CB8AC3E}">
        <p14:creationId xmlns="" xmlns:p14="http://schemas.microsoft.com/office/powerpoint/2010/main" val="12848250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F0B69352-F26F-44CC-BEA0-E542BAE79820}" type="datetime1">
              <a:rPr lang="en-US" smtClean="0"/>
              <a:pPr>
                <a:defRPr/>
              </a:pPr>
              <a:t>10/4/2012</a:t>
            </a:fld>
            <a:endParaRPr lang="en-US"/>
          </a:p>
        </p:txBody>
      </p:sp>
      <p:sp>
        <p:nvSpPr>
          <p:cNvPr id="10" name="Footer Placeholder 5"/>
          <p:cNvSpPr>
            <a:spLocks noGrp="1"/>
          </p:cNvSpPr>
          <p:nvPr>
            <p:ph type="ftr" sz="quarter" idx="11"/>
          </p:nvPr>
        </p:nvSpPr>
        <p:spPr/>
        <p:txBody>
          <a:bodyPr/>
          <a:lstStyle>
            <a:lvl1pPr>
              <a:defRPr/>
            </a:lvl1pPr>
          </a:lstStyle>
          <a:p>
            <a:pPr>
              <a:defRPr/>
            </a:pPr>
            <a:r>
              <a:rPr lang="en-US" smtClean="0"/>
              <a:t>iwantbroadbandnh.org</a:t>
            </a:r>
            <a:endParaRPr lang="en-US"/>
          </a:p>
        </p:txBody>
      </p:sp>
      <p:sp>
        <p:nvSpPr>
          <p:cNvPr id="11" name="Slide Number Placeholder 6"/>
          <p:cNvSpPr>
            <a:spLocks noGrp="1"/>
          </p:cNvSpPr>
          <p:nvPr>
            <p:ph type="sldNum" sz="quarter" idx="12"/>
          </p:nvPr>
        </p:nvSpPr>
        <p:spPr/>
        <p:txBody>
          <a:bodyPr/>
          <a:lstStyle>
            <a:lvl1pPr>
              <a:defRPr/>
            </a:lvl1pPr>
          </a:lstStyle>
          <a:p>
            <a:pPr>
              <a:defRPr/>
            </a:pPr>
            <a:fld id="{370FB9B6-C5EC-4474-937A-4CFADE5242EE}" type="slidenum">
              <a:rPr lang="en-US"/>
              <a:pPr>
                <a:defRPr/>
              </a:pPr>
              <a:t>‹#›</a:t>
            </a:fld>
            <a:endParaRPr lang="en-US"/>
          </a:p>
        </p:txBody>
      </p:sp>
    </p:spTree>
    <p:extLst>
      <p:ext uri="{BB962C8B-B14F-4D97-AF65-F5344CB8AC3E}">
        <p14:creationId xmlns="" xmlns:p14="http://schemas.microsoft.com/office/powerpoint/2010/main" val="22114672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a:scene3d>
            <a:camera prst="orthographicFront"/>
            <a:lightRig rig="threePt" dir="t"/>
          </a:scene3d>
          <a:sp3d/>
        </p:spPr>
        <p:txBody>
          <a:bodyPr vert="horz" wrap="square" lIns="91440" tIns="45720" rIns="91440" bIns="45720" rtlCol="0" anchor="t" anchorCtr="0">
            <a:noAutofit/>
            <a:flatTx/>
          </a:bodyPr>
          <a:lstStyle/>
          <a:p>
            <a:r>
              <a:rPr lang="en-US" dirty="0"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smtClean="0">
                <a:solidFill>
                  <a:schemeClr val="tx1">
                    <a:lumMod val="50000"/>
                    <a:lumOff val="50000"/>
                  </a:schemeClr>
                </a:solidFill>
                <a:latin typeface="+mn-lt"/>
              </a:defRPr>
            </a:lvl1pPr>
          </a:lstStyle>
          <a:p>
            <a:pPr>
              <a:defRPr/>
            </a:pPr>
            <a:fld id="{F4A6B694-AB1D-426A-BBC7-2564DD122CE0}" type="datetime1">
              <a:rPr lang="en-US" smtClean="0"/>
              <a:pPr>
                <a:defRPr/>
              </a:pPr>
              <a:t>10/4/2012</a:t>
            </a:fld>
            <a:endParaRPr lang="en-US" dirty="0"/>
          </a:p>
        </p:txBody>
      </p:sp>
      <p:sp>
        <p:nvSpPr>
          <p:cNvPr id="5" name="Footer Placeholder 4"/>
          <p:cNvSpPr>
            <a:spLocks noGrp="1"/>
          </p:cNvSpPr>
          <p:nvPr>
            <p:ph type="ftr" sz="quarter" idx="3"/>
          </p:nvPr>
        </p:nvSpPr>
        <p:spPr>
          <a:xfrm>
            <a:off x="2895600" y="6492875"/>
            <a:ext cx="3352800" cy="365125"/>
          </a:xfrm>
          <a:prstGeom prst="rect">
            <a:avLst/>
          </a:prstGeom>
        </p:spPr>
        <p:txBody>
          <a:bodyPr vert="horz" lIns="91440" tIns="45720" rIns="91440" bIns="45720" rtlCol="0" anchor="ctr"/>
          <a:lstStyle>
            <a:lvl1pPr algn="ctr" fontAlgn="auto">
              <a:spcBef>
                <a:spcPts val="0"/>
              </a:spcBef>
              <a:spcAft>
                <a:spcPts val="0"/>
              </a:spcAft>
              <a:defRPr sz="1100" b="1" dirty="0">
                <a:solidFill>
                  <a:schemeClr val="tx1">
                    <a:lumMod val="50000"/>
                    <a:lumOff val="50000"/>
                  </a:schemeClr>
                </a:solidFill>
                <a:latin typeface="+mn-lt"/>
              </a:defRPr>
            </a:lvl1pPr>
          </a:lstStyle>
          <a:p>
            <a:pPr>
              <a:defRPr/>
            </a:pPr>
            <a:r>
              <a:rPr lang="en-US" smtClean="0"/>
              <a:t>iwantbroadbandnh.org</a:t>
            </a: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chemeClr val="tx1">
                    <a:lumMod val="50000"/>
                    <a:lumOff val="50000"/>
                  </a:schemeClr>
                </a:solidFill>
                <a:latin typeface="+mn-lt"/>
              </a:defRPr>
            </a:lvl1pPr>
          </a:lstStyle>
          <a:p>
            <a:pPr>
              <a:defRPr/>
            </a:pPr>
            <a:fld id="{D557B629-6473-4B6E-BA75-2FD4ABFE492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6" r:id="rId1"/>
    <p:sldLayoutId id="2147483987" r:id="rId2"/>
    <p:sldLayoutId id="2147484007" r:id="rId3"/>
    <p:sldLayoutId id="2147483988" r:id="rId4"/>
    <p:sldLayoutId id="2147483989" r:id="rId5"/>
    <p:sldLayoutId id="2147483990" r:id="rId6"/>
    <p:sldLayoutId id="2147483991" r:id="rId7"/>
    <p:sldLayoutId id="2147483992" r:id="rId8"/>
    <p:sldLayoutId id="2147484008" r:id="rId9"/>
    <p:sldLayoutId id="2147483993" r:id="rId10"/>
    <p:sldLayoutId id="2147483994"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dt="0"/>
  <p:txStyles>
    <p:titleStyle>
      <a:lvl1pPr marL="319088" indent="-319088" algn="ctr" rtl="0" fontAlgn="base">
        <a:spcBef>
          <a:spcPct val="0"/>
        </a:spcBef>
        <a:spcAft>
          <a:spcPct val="0"/>
        </a:spcAft>
        <a:buClr>
          <a:srgbClr val="C3260C"/>
        </a:buClr>
        <a:buSzPct val="128000"/>
        <a:buFontTx/>
        <a:buNone/>
        <a:defRPr sz="4600" b="1"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Arial" pitchFamily="34"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Arial" pitchFamily="34"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Arial" pitchFamily="34"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Arial" pitchFamily="34"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Arial" pitchFamily="34"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www.nheconomy.com/default.aspx"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http://www.cellular-expert.com/" TargetMode="Externa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hyperlink" Target="http://www.granit.unh.edu/"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www.iwantbroadbandnh.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fay.rubin@unh.edu"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hyperlink" Target="mailto:david.foote@unh.edu" TargetMode="External"/><Relationship Id="rId5" Type="http://schemas.openxmlformats.org/officeDocument/2006/relationships/hyperlink" Target="mailto:michael.blair@unh.edu" TargetMode="External"/><Relationship Id="rId4" Type="http://schemas.openxmlformats.org/officeDocument/2006/relationships/hyperlink" Target="mailto:%20%20scott.valcourt@unh.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72175" y="2667000"/>
            <a:ext cx="3184525" cy="417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ubtitle 1"/>
          <p:cNvSpPr>
            <a:spLocks noGrp="1"/>
          </p:cNvSpPr>
          <p:nvPr>
            <p:ph type="subTitle" idx="1"/>
          </p:nvPr>
        </p:nvSpPr>
        <p:spPr>
          <a:xfrm>
            <a:off x="1524000" y="5747544"/>
            <a:ext cx="6236120" cy="805656"/>
          </a:xfrm>
        </p:spPr>
        <p:txBody>
          <a:bodyPr rtlCol="0">
            <a:noAutofit/>
          </a:bodyPr>
          <a:lstStyle/>
          <a:p>
            <a:pPr marL="0" indent="0" algn="ctr" fontAlgn="auto">
              <a:spcBef>
                <a:spcPts val="100"/>
              </a:spcBef>
              <a:spcAft>
                <a:spcPts val="100"/>
              </a:spcAft>
              <a:buClr>
                <a:schemeClr val="accent6">
                  <a:lumMod val="75000"/>
                </a:schemeClr>
              </a:buClr>
              <a:buFont typeface="Arial" pitchFamily="34" charset="0"/>
              <a:buNone/>
              <a:defRPr/>
            </a:pPr>
            <a:r>
              <a:rPr lang="en-US" sz="2800" b="0" dirty="0" smtClean="0">
                <a:latin typeface="Calibri" pitchFamily="34" charset="0"/>
                <a:cs typeface="Calibri" pitchFamily="34" charset="0"/>
              </a:rPr>
              <a:t>October 4, 2012</a:t>
            </a:r>
          </a:p>
        </p:txBody>
      </p:sp>
      <p:sp>
        <p:nvSpPr>
          <p:cNvPr id="3" name="Title 2"/>
          <p:cNvSpPr>
            <a:spLocks noGrp="1"/>
          </p:cNvSpPr>
          <p:nvPr>
            <p:ph type="ctrTitle"/>
          </p:nvPr>
        </p:nvSpPr>
        <p:spPr>
          <a:xfrm>
            <a:off x="259080" y="2712720"/>
            <a:ext cx="8610600" cy="1793875"/>
          </a:xfrm>
        </p:spPr>
        <p:txBody>
          <a:bodyPr/>
          <a:lstStyle/>
          <a:p>
            <a:pPr fontAlgn="auto">
              <a:spcAft>
                <a:spcPts val="0"/>
              </a:spcAft>
              <a:buClr>
                <a:schemeClr val="accent6">
                  <a:lumMod val="75000"/>
                </a:schemeClr>
              </a:buClr>
              <a:defRPr/>
            </a:pPr>
            <a:r>
              <a:rPr lang="en-US" u="none" dirty="0" smtClean="0">
                <a:latin typeface="Calibri" pitchFamily="34" charset="0"/>
                <a:cs typeface="Calibri" pitchFamily="34" charset="0"/>
              </a:rPr>
              <a:t>Program Overview and Status Report:</a:t>
            </a:r>
            <a:br>
              <a:rPr lang="en-US" u="none" dirty="0" smtClean="0">
                <a:latin typeface="Calibri" pitchFamily="34" charset="0"/>
                <a:cs typeface="Calibri" pitchFamily="34" charset="0"/>
              </a:rPr>
            </a:br>
            <a:r>
              <a:rPr lang="en-US" u="none" dirty="0" smtClean="0">
                <a:latin typeface="Calibri" pitchFamily="34" charset="0"/>
                <a:cs typeface="Calibri" pitchFamily="34" charset="0"/>
              </a:rPr>
              <a:t> </a:t>
            </a:r>
            <a:br>
              <a:rPr lang="en-US" u="none" dirty="0" smtClean="0">
                <a:latin typeface="Calibri" pitchFamily="34" charset="0"/>
                <a:cs typeface="Calibri" pitchFamily="34" charset="0"/>
              </a:rPr>
            </a:br>
            <a:r>
              <a:rPr lang="en-US" u="none" dirty="0" smtClean="0">
                <a:latin typeface="Calibri" pitchFamily="34" charset="0"/>
                <a:cs typeface="Calibri" pitchFamily="34" charset="0"/>
              </a:rPr>
              <a:t>NH House/Senate Telecom </a:t>
            </a:r>
            <a:br>
              <a:rPr lang="en-US" u="none" dirty="0" smtClean="0">
                <a:latin typeface="Calibri" pitchFamily="34" charset="0"/>
                <a:cs typeface="Calibri" pitchFamily="34" charset="0"/>
              </a:rPr>
            </a:br>
            <a:r>
              <a:rPr lang="en-US" u="none" dirty="0" smtClean="0">
                <a:latin typeface="Calibri" pitchFamily="34" charset="0"/>
                <a:cs typeface="Calibri" pitchFamily="34" charset="0"/>
              </a:rPr>
              <a:t>Oversight Committee</a:t>
            </a:r>
            <a:endParaRPr lang="en-US" u="none" dirty="0">
              <a:solidFill>
                <a:schemeClr val="bg2">
                  <a:lumMod val="50000"/>
                </a:schemeClr>
              </a:solidFill>
              <a:latin typeface="Calibri" pitchFamily="34" charset="0"/>
              <a:cs typeface="Calibri" pitchFamily="34" charset="0"/>
            </a:endParaRPr>
          </a:p>
        </p:txBody>
      </p:sp>
      <p:pic>
        <p:nvPicPr>
          <p:cNvPr id="6149" name="Picture 4"/>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04503" y="447676"/>
            <a:ext cx="6134994" cy="1914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4294967295"/>
          </p:nvPr>
        </p:nvSpPr>
        <p:spPr>
          <a:xfrm>
            <a:off x="152400" y="1143000"/>
            <a:ext cx="8229600" cy="5181600"/>
          </a:xfrm>
        </p:spPr>
        <p:txBody>
          <a:bodyPr/>
          <a:lstStyle/>
          <a:p>
            <a:pPr marL="609600" indent="-609600" algn="ctr">
              <a:buFont typeface="Arial" charset="0"/>
              <a:buNone/>
            </a:pPr>
            <a:r>
              <a:rPr lang="en-US" sz="2400" dirty="0" smtClean="0">
                <a:latin typeface="Calibri" pitchFamily="34" charset="0"/>
                <a:cs typeface="Calibri" pitchFamily="34" charset="0"/>
              </a:rPr>
              <a:t> </a:t>
            </a:r>
          </a:p>
          <a:p>
            <a:pPr marL="609600" indent="-609600">
              <a:spcBef>
                <a:spcPct val="0"/>
              </a:spcBef>
              <a:buFont typeface="Arial" charset="0"/>
              <a:buNone/>
            </a:pPr>
            <a:r>
              <a:rPr lang="en-US" sz="2400" b="1" dirty="0" smtClean="0">
                <a:solidFill>
                  <a:schemeClr val="bg2">
                    <a:lumMod val="25000"/>
                  </a:schemeClr>
                </a:solidFill>
                <a:latin typeface="Calibri" pitchFamily="34" charset="0"/>
                <a:cs typeface="Calibri" pitchFamily="34" charset="0"/>
              </a:rPr>
              <a:t>	</a:t>
            </a:r>
            <a:r>
              <a:rPr lang="en-US" sz="2400" dirty="0" smtClean="0">
                <a:solidFill>
                  <a:schemeClr val="bg2">
                    <a:lumMod val="25000"/>
                  </a:schemeClr>
                </a:solidFill>
                <a:latin typeface="Calibri" pitchFamily="34" charset="0"/>
                <a:cs typeface="Calibri" pitchFamily="34" charset="0"/>
              </a:rPr>
              <a:t>Leadership Role to increase broadband adoption and deployment on a targeted community-by-community basis, collaborating to create best case practices in:</a:t>
            </a:r>
            <a:br>
              <a:rPr lang="en-US" sz="2400" dirty="0" smtClean="0">
                <a:solidFill>
                  <a:schemeClr val="bg2">
                    <a:lumMod val="25000"/>
                  </a:schemeClr>
                </a:solidFill>
                <a:latin typeface="Calibri" pitchFamily="34" charset="0"/>
                <a:cs typeface="Calibri" pitchFamily="34" charset="0"/>
              </a:rPr>
            </a:br>
            <a:endParaRPr lang="en-US" sz="2400" dirty="0" smtClean="0">
              <a:solidFill>
                <a:schemeClr val="bg2">
                  <a:lumMod val="25000"/>
                </a:schemeClr>
              </a:solidFill>
              <a:latin typeface="Calibri" pitchFamily="34" charset="0"/>
              <a:cs typeface="Calibri" pitchFamily="34" charset="0"/>
            </a:endParaRPr>
          </a:p>
          <a:p>
            <a:pPr marL="1371600" lvl="2" indent="-457200">
              <a:buFont typeface="Arial" pitchFamily="34" charset="0"/>
              <a:buChar char="•"/>
            </a:pPr>
            <a:r>
              <a:rPr lang="en-US" sz="2400" dirty="0" smtClean="0">
                <a:solidFill>
                  <a:schemeClr val="bg2">
                    <a:lumMod val="25000"/>
                  </a:schemeClr>
                </a:solidFill>
                <a:latin typeface="Calibri" pitchFamily="34" charset="0"/>
                <a:cs typeface="Calibri" pitchFamily="34" charset="0"/>
              </a:rPr>
              <a:t>Policy  </a:t>
            </a:r>
            <a:br>
              <a:rPr lang="en-US" sz="2400" dirty="0" smtClean="0">
                <a:solidFill>
                  <a:schemeClr val="bg2">
                    <a:lumMod val="25000"/>
                  </a:schemeClr>
                </a:solidFill>
                <a:latin typeface="Calibri" pitchFamily="34" charset="0"/>
                <a:cs typeface="Calibri" pitchFamily="34" charset="0"/>
              </a:rPr>
            </a:br>
            <a:r>
              <a:rPr lang="en-US" sz="2400" dirty="0" smtClean="0">
                <a:solidFill>
                  <a:schemeClr val="bg2">
                    <a:lumMod val="25000"/>
                  </a:schemeClr>
                </a:solidFill>
                <a:latin typeface="Calibri" pitchFamily="34" charset="0"/>
                <a:cs typeface="Calibri" pitchFamily="34" charset="0"/>
              </a:rPr>
              <a:t>  </a:t>
            </a:r>
          </a:p>
          <a:p>
            <a:pPr marL="1371600" lvl="2" indent="-457200">
              <a:buFont typeface="Arial" pitchFamily="34" charset="0"/>
              <a:buChar char="•"/>
            </a:pPr>
            <a:r>
              <a:rPr lang="en-US" sz="2400" dirty="0" smtClean="0">
                <a:solidFill>
                  <a:schemeClr val="bg2">
                    <a:lumMod val="25000"/>
                  </a:schemeClr>
                </a:solidFill>
                <a:latin typeface="Calibri" pitchFamily="34" charset="0"/>
                <a:cs typeface="Calibri" pitchFamily="34" charset="0"/>
              </a:rPr>
              <a:t>Management</a:t>
            </a:r>
            <a:br>
              <a:rPr lang="en-US" sz="2400" dirty="0" smtClean="0">
                <a:solidFill>
                  <a:schemeClr val="bg2">
                    <a:lumMod val="25000"/>
                  </a:schemeClr>
                </a:solidFill>
                <a:latin typeface="Calibri" pitchFamily="34" charset="0"/>
                <a:cs typeface="Calibri" pitchFamily="34" charset="0"/>
              </a:rPr>
            </a:br>
            <a:r>
              <a:rPr lang="en-US" sz="2400" dirty="0" smtClean="0">
                <a:solidFill>
                  <a:schemeClr val="bg2">
                    <a:lumMod val="25000"/>
                  </a:schemeClr>
                </a:solidFill>
                <a:latin typeface="Calibri" pitchFamily="34" charset="0"/>
                <a:cs typeface="Calibri" pitchFamily="34" charset="0"/>
              </a:rPr>
              <a:t>	</a:t>
            </a:r>
          </a:p>
          <a:p>
            <a:pPr marL="1371600" lvl="2" indent="-457200">
              <a:buFont typeface="Arial" pitchFamily="34" charset="0"/>
              <a:buChar char="•"/>
            </a:pPr>
            <a:r>
              <a:rPr lang="en-US" sz="2400" dirty="0" smtClean="0">
                <a:solidFill>
                  <a:schemeClr val="bg2">
                    <a:lumMod val="25000"/>
                  </a:schemeClr>
                </a:solidFill>
                <a:latin typeface="Calibri" pitchFamily="34" charset="0"/>
                <a:cs typeface="Calibri" pitchFamily="34" charset="0"/>
              </a:rPr>
              <a:t>Financial Resources</a:t>
            </a:r>
            <a:br>
              <a:rPr lang="en-US" sz="2400" dirty="0" smtClean="0">
                <a:solidFill>
                  <a:schemeClr val="bg2">
                    <a:lumMod val="25000"/>
                  </a:schemeClr>
                </a:solidFill>
                <a:latin typeface="Calibri" pitchFamily="34" charset="0"/>
                <a:cs typeface="Calibri" pitchFamily="34" charset="0"/>
              </a:rPr>
            </a:br>
            <a:endParaRPr lang="en-US" sz="2400" dirty="0" smtClean="0">
              <a:solidFill>
                <a:schemeClr val="bg2">
                  <a:lumMod val="25000"/>
                </a:schemeClr>
              </a:solidFill>
              <a:latin typeface="Calibri" pitchFamily="34" charset="0"/>
              <a:cs typeface="Calibri" pitchFamily="34" charset="0"/>
            </a:endParaRPr>
          </a:p>
          <a:p>
            <a:pPr marL="1371600" lvl="2" indent="-457200">
              <a:buFont typeface="Arial" pitchFamily="34" charset="0"/>
              <a:buChar char="•"/>
            </a:pPr>
            <a:r>
              <a:rPr lang="en-US" sz="2400" dirty="0" smtClean="0">
                <a:solidFill>
                  <a:schemeClr val="bg2">
                    <a:lumMod val="25000"/>
                  </a:schemeClr>
                </a:solidFill>
                <a:latin typeface="Calibri" pitchFamily="34" charset="0"/>
                <a:cs typeface="Calibri" pitchFamily="34" charset="0"/>
              </a:rPr>
              <a:t>Advocacy for Business and </a:t>
            </a:r>
            <a:br>
              <a:rPr lang="en-US" sz="2400" dirty="0" smtClean="0">
                <a:solidFill>
                  <a:schemeClr val="bg2">
                    <a:lumMod val="25000"/>
                  </a:schemeClr>
                </a:solidFill>
                <a:latin typeface="Calibri" pitchFamily="34" charset="0"/>
                <a:cs typeface="Calibri" pitchFamily="34" charset="0"/>
              </a:rPr>
            </a:br>
            <a:r>
              <a:rPr lang="en-US" sz="2400" dirty="0" smtClean="0">
                <a:solidFill>
                  <a:schemeClr val="bg2">
                    <a:lumMod val="25000"/>
                  </a:schemeClr>
                </a:solidFill>
                <a:latin typeface="Calibri" pitchFamily="34" charset="0"/>
                <a:cs typeface="Calibri" pitchFamily="34" charset="0"/>
              </a:rPr>
              <a:t>Residential Broadband</a:t>
            </a:r>
          </a:p>
          <a:p>
            <a:pPr marL="609600" indent="-609600">
              <a:buFont typeface="Arial" charset="0"/>
              <a:buAutoNum type="arabicPeriod"/>
            </a:pPr>
            <a:endParaRPr lang="en-US" sz="2400" dirty="0" smtClean="0">
              <a:latin typeface="Candara" pitchFamily="34" charset="0"/>
            </a:endParaRPr>
          </a:p>
          <a:p>
            <a:pPr marL="609600" indent="-609600">
              <a:buFont typeface="Arial" charset="0"/>
              <a:buNone/>
            </a:pPr>
            <a:endParaRPr lang="en-US" sz="2400" dirty="0" smtClean="0">
              <a:latin typeface="Candara" pitchFamily="34" charset="0"/>
            </a:endParaRPr>
          </a:p>
        </p:txBody>
      </p:sp>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dirty="0" smtClean="0">
                <a:solidFill>
                  <a:srgbClr val="F2F2F2"/>
                </a:solidFill>
                <a:latin typeface="Calibri" pitchFamily="34" charset="0"/>
                <a:cs typeface="Calibri" pitchFamily="34" charset="0"/>
              </a:rPr>
              <a:t>Broadband Capacity Building</a:t>
            </a:r>
          </a:p>
        </p:txBody>
      </p:sp>
      <p:pic>
        <p:nvPicPr>
          <p:cNvPr id="33796" name="Picture 71" descr="The New Hampshire Business Resource Center">
            <a:hlinkClick r:id="rId3"/>
          </p:cNvPr>
          <p:cNvPicPr>
            <a:picLocks noChangeAspect="1" noChangeArrowheads="1"/>
          </p:cNvPicPr>
          <p:nvPr/>
        </p:nvPicPr>
        <p:blipFill>
          <a:blip r:embed="rId4" cstate="print"/>
          <a:srcRect/>
          <a:stretch>
            <a:fillRect/>
          </a:stretch>
        </p:blipFill>
        <p:spPr bwMode="auto">
          <a:xfrm>
            <a:off x="5661660" y="5486400"/>
            <a:ext cx="2857500" cy="1028700"/>
          </a:xfrm>
          <a:prstGeom prst="rect">
            <a:avLst/>
          </a:prstGeom>
          <a:noFill/>
          <a:ln w="9525">
            <a:noFill/>
            <a:miter lim="800000"/>
            <a:headEnd/>
            <a:tailEnd/>
          </a:ln>
        </p:spPr>
      </p:pic>
      <p:pic>
        <p:nvPicPr>
          <p:cNvPr id="33798" name="Picture 6"/>
          <p:cNvPicPr>
            <a:picLocks noChangeAspect="1" noChangeArrowheads="1"/>
          </p:cNvPicPr>
          <p:nvPr/>
        </p:nvPicPr>
        <p:blipFill>
          <a:blip r:embed="rId5" cstate="print"/>
          <a:srcRect l="-314" t="-314" r="-314" b="-314"/>
          <a:stretch>
            <a:fillRect/>
          </a:stretch>
        </p:blipFill>
        <p:spPr bwMode="auto">
          <a:xfrm>
            <a:off x="6172200" y="3429000"/>
            <a:ext cx="1524000" cy="15240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8248057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4294967295"/>
          </p:nvPr>
        </p:nvSpPr>
        <p:spPr>
          <a:xfrm>
            <a:off x="457200" y="1447800"/>
            <a:ext cx="8229600" cy="4525963"/>
          </a:xfrm>
          <a:prstGeom prst="rect">
            <a:avLst/>
          </a:prstGeom>
        </p:spPr>
        <p:txBody>
          <a:bodyPr/>
          <a:lstStyle/>
          <a:p>
            <a:pPr marL="46037" indent="0">
              <a:buNone/>
            </a:pPr>
            <a:r>
              <a:rPr lang="en-US" sz="2400" dirty="0" smtClean="0">
                <a:solidFill>
                  <a:schemeClr val="bg2">
                    <a:lumMod val="25000"/>
                  </a:schemeClr>
                </a:solidFill>
                <a:latin typeface="Calibri" pitchFamily="34" charset="0"/>
                <a:cs typeface="Calibri" pitchFamily="34" charset="0"/>
              </a:rPr>
              <a:t>Working with Northern Communities Investment Corporation (NCIC), assist communities in their  development of broadband projects by:</a:t>
            </a:r>
            <a:br>
              <a:rPr lang="en-US" sz="2400" dirty="0" smtClean="0">
                <a:solidFill>
                  <a:schemeClr val="bg2">
                    <a:lumMod val="25000"/>
                  </a:schemeClr>
                </a:solidFill>
                <a:latin typeface="Calibri" pitchFamily="34" charset="0"/>
                <a:cs typeface="Calibri" pitchFamily="34" charset="0"/>
              </a:rPr>
            </a:br>
            <a:endParaRPr lang="en-US" sz="2400" dirty="0" smtClean="0">
              <a:solidFill>
                <a:schemeClr val="bg2">
                  <a:lumMod val="25000"/>
                </a:schemeClr>
              </a:solidFill>
              <a:latin typeface="Calibri" pitchFamily="34" charset="0"/>
              <a:cs typeface="Calibri" pitchFamily="34" charset="0"/>
            </a:endParaRPr>
          </a:p>
          <a:p>
            <a:pPr marL="1371600" lvl="2" indent="-457200">
              <a:buFont typeface="Arial" pitchFamily="34" charset="0"/>
              <a:buChar char="•"/>
            </a:pPr>
            <a:r>
              <a:rPr lang="en-US" sz="2400" dirty="0" smtClean="0">
                <a:solidFill>
                  <a:schemeClr val="bg2">
                    <a:lumMod val="25000"/>
                  </a:schemeClr>
                </a:solidFill>
                <a:latin typeface="Calibri" pitchFamily="34" charset="0"/>
                <a:cs typeface="Calibri" pitchFamily="34" charset="0"/>
              </a:rPr>
              <a:t>Establishing Resource Teams (broadband sector experts)</a:t>
            </a:r>
            <a:br>
              <a:rPr lang="en-US" sz="2400" dirty="0" smtClean="0">
                <a:solidFill>
                  <a:schemeClr val="bg2">
                    <a:lumMod val="25000"/>
                  </a:schemeClr>
                </a:solidFill>
                <a:latin typeface="Calibri" pitchFamily="34" charset="0"/>
                <a:cs typeface="Calibri" pitchFamily="34" charset="0"/>
              </a:rPr>
            </a:br>
            <a:endParaRPr lang="en-US" sz="2400" dirty="0" smtClean="0">
              <a:solidFill>
                <a:schemeClr val="bg2">
                  <a:lumMod val="25000"/>
                </a:schemeClr>
              </a:solidFill>
              <a:latin typeface="Calibri" pitchFamily="34" charset="0"/>
              <a:cs typeface="Calibri" pitchFamily="34" charset="0"/>
            </a:endParaRPr>
          </a:p>
          <a:p>
            <a:pPr marL="1371600" lvl="2" indent="-457200">
              <a:buFont typeface="Arial" pitchFamily="34" charset="0"/>
              <a:buChar char="•"/>
            </a:pPr>
            <a:r>
              <a:rPr lang="en-US" sz="2400" dirty="0" smtClean="0">
                <a:solidFill>
                  <a:schemeClr val="bg2">
                    <a:lumMod val="25000"/>
                  </a:schemeClr>
                </a:solidFill>
                <a:latin typeface="Calibri" pitchFamily="34" charset="0"/>
                <a:cs typeface="Calibri" pitchFamily="34" charset="0"/>
              </a:rPr>
              <a:t>Utilizing Demand/Aggregation/Planning Tools for Municipalities</a:t>
            </a:r>
            <a:br>
              <a:rPr lang="en-US" sz="2400" dirty="0" smtClean="0">
                <a:solidFill>
                  <a:schemeClr val="bg2">
                    <a:lumMod val="25000"/>
                  </a:schemeClr>
                </a:solidFill>
                <a:latin typeface="Calibri" pitchFamily="34" charset="0"/>
                <a:cs typeface="Calibri" pitchFamily="34" charset="0"/>
              </a:rPr>
            </a:br>
            <a:endParaRPr lang="en-US" sz="2400" dirty="0" smtClean="0">
              <a:solidFill>
                <a:schemeClr val="bg2">
                  <a:lumMod val="25000"/>
                </a:schemeClr>
              </a:solidFill>
              <a:latin typeface="Calibri" pitchFamily="34" charset="0"/>
              <a:cs typeface="Calibri" pitchFamily="34" charset="0"/>
            </a:endParaRPr>
          </a:p>
          <a:p>
            <a:pPr marL="1371600" lvl="2" indent="-457200">
              <a:buFont typeface="Arial" pitchFamily="34" charset="0"/>
              <a:buChar char="•"/>
            </a:pPr>
            <a:r>
              <a:rPr lang="en-US" sz="2400" dirty="0" smtClean="0">
                <a:solidFill>
                  <a:schemeClr val="bg2">
                    <a:lumMod val="25000"/>
                  </a:schemeClr>
                </a:solidFill>
                <a:latin typeface="Calibri" pitchFamily="34" charset="0"/>
                <a:cs typeface="Calibri" pitchFamily="34" charset="0"/>
              </a:rPr>
              <a:t>Creating </a:t>
            </a:r>
            <a:r>
              <a:rPr lang="en-US" sz="2400" dirty="0">
                <a:solidFill>
                  <a:schemeClr val="bg2">
                    <a:lumMod val="25000"/>
                  </a:schemeClr>
                </a:solidFill>
                <a:latin typeface="Calibri" pitchFamily="34" charset="0"/>
                <a:cs typeface="Calibri" pitchFamily="34" charset="0"/>
              </a:rPr>
              <a:t>m</a:t>
            </a:r>
            <a:r>
              <a:rPr lang="en-US" sz="2400" dirty="0" smtClean="0">
                <a:solidFill>
                  <a:schemeClr val="bg2">
                    <a:lumMod val="25000"/>
                  </a:schemeClr>
                </a:solidFill>
                <a:latin typeface="Calibri" pitchFamily="34" charset="0"/>
                <a:cs typeface="Calibri" pitchFamily="34" charset="0"/>
              </a:rPr>
              <a:t>odel Broadband Implementation Business Plans</a:t>
            </a:r>
          </a:p>
          <a:p>
            <a:endParaRPr lang="en-US" sz="2200" dirty="0" smtClean="0"/>
          </a:p>
          <a:p>
            <a:endParaRPr lang="en-US" dirty="0" smtClean="0"/>
          </a:p>
        </p:txBody>
      </p:sp>
      <p:sp>
        <p:nvSpPr>
          <p:cNvPr id="5"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dirty="0" smtClean="0">
                <a:solidFill>
                  <a:srgbClr val="F2F2F2"/>
                </a:solidFill>
                <a:latin typeface="Calibri" pitchFamily="34" charset="0"/>
                <a:cs typeface="Calibri" pitchFamily="34" charset="0"/>
              </a:rPr>
              <a:t>Broadband Capacity Building</a:t>
            </a:r>
          </a:p>
        </p:txBody>
      </p:sp>
      <p:pic>
        <p:nvPicPr>
          <p:cNvPr id="36870" name="Picture 7" descr="ncic_logo2"/>
          <p:cNvPicPr>
            <a:picLocks noChangeAspect="1" noChangeArrowheads="1"/>
          </p:cNvPicPr>
          <p:nvPr/>
        </p:nvPicPr>
        <p:blipFill>
          <a:blip r:embed="rId2" cstate="print"/>
          <a:srcRect/>
          <a:stretch>
            <a:fillRect/>
          </a:stretch>
        </p:blipFill>
        <p:spPr bwMode="auto">
          <a:xfrm>
            <a:off x="6934200" y="5981700"/>
            <a:ext cx="1981200" cy="685800"/>
          </a:xfrm>
          <a:prstGeom prst="rect">
            <a:avLst/>
          </a:prstGeom>
          <a:noFill/>
          <a:ln w="9525">
            <a:noFill/>
            <a:miter lim="800000"/>
            <a:headEnd/>
            <a:tailEnd/>
          </a:ln>
        </p:spPr>
      </p:pic>
      <p:sp>
        <p:nvSpPr>
          <p:cNvPr id="2" name="Footer Placeholder 1"/>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24608607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533400" y="2514600"/>
            <a:ext cx="5334000" cy="3785652"/>
          </a:xfrm>
          <a:prstGeom prst="rect">
            <a:avLst/>
          </a:prstGeom>
          <a:noFill/>
          <a:ln w="9525">
            <a:noFill/>
            <a:miter lim="800000"/>
            <a:headEnd/>
            <a:tailEnd/>
          </a:ln>
        </p:spPr>
        <p:txBody>
          <a:bodyPr>
            <a:spAutoFit/>
          </a:bodyPr>
          <a:lstStyle/>
          <a:p>
            <a:pPr algn="ctr"/>
            <a:r>
              <a:rPr lang="en-US" sz="6000" b="1" i="1" dirty="0" smtClean="0">
                <a:solidFill>
                  <a:schemeClr val="bg2">
                    <a:lumMod val="25000"/>
                  </a:schemeClr>
                </a:solidFill>
                <a:latin typeface="Calibri" pitchFamily="34" charset="0"/>
              </a:rPr>
              <a:t>Broadband Technical Assistance &amp; Training</a:t>
            </a:r>
            <a:endParaRPr lang="en-US" sz="6000" b="1" i="1" dirty="0">
              <a:solidFill>
                <a:schemeClr val="bg2">
                  <a:lumMod val="25000"/>
                </a:schemeClr>
              </a:solidFill>
              <a:latin typeface="Calibri" pitchFamily="34" charset="0"/>
            </a:endParaRP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948" y="472440"/>
            <a:ext cx="5032452" cy="1676400"/>
          </a:xfrm>
          <a:prstGeom prst="rect">
            <a:avLst/>
          </a:prstGeom>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8514749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accent1">
              <a:lumMod val="75000"/>
            </a:schemeClr>
          </a:solidFill>
        </p:spPr>
        <p:txBody>
          <a:bodyPr rtlCol="0">
            <a:normAutofit/>
          </a:bodyPr>
          <a:lstStyle/>
          <a:p>
            <a:pPr marL="0" indent="0" algn="ctr" eaLnBrk="1" fontAlgn="auto" hangingPunct="1">
              <a:spcAft>
                <a:spcPts val="0"/>
              </a:spcAft>
              <a:buNone/>
              <a:defRPr/>
            </a:pPr>
            <a:r>
              <a:rPr lang="en-US" sz="3600" b="0" dirty="0" smtClean="0">
                <a:solidFill>
                  <a:schemeClr val="bg1">
                    <a:lumMod val="95000"/>
                  </a:schemeClr>
                </a:solidFill>
                <a:effectLst/>
                <a:latin typeface="Calibri" pitchFamily="34" charset="0"/>
                <a:cs typeface="Calibri" pitchFamily="34" charset="0"/>
              </a:rPr>
              <a:t>Broadband Technical Assistance </a:t>
            </a:r>
            <a:br>
              <a:rPr lang="en-US" sz="3600" b="0" dirty="0" smtClean="0">
                <a:solidFill>
                  <a:schemeClr val="bg1">
                    <a:lumMod val="95000"/>
                  </a:schemeClr>
                </a:solidFill>
                <a:effectLst/>
                <a:latin typeface="Calibri" pitchFamily="34" charset="0"/>
                <a:cs typeface="Calibri" pitchFamily="34" charset="0"/>
              </a:rPr>
            </a:br>
            <a:r>
              <a:rPr lang="en-US" sz="3600" b="0" dirty="0" smtClean="0">
                <a:solidFill>
                  <a:schemeClr val="bg1">
                    <a:lumMod val="95000"/>
                  </a:schemeClr>
                </a:solidFill>
                <a:effectLst/>
                <a:latin typeface="Calibri" pitchFamily="34" charset="0"/>
                <a:cs typeface="Calibri" pitchFamily="34" charset="0"/>
              </a:rPr>
              <a:t>&amp; Training </a:t>
            </a:r>
            <a:endParaRPr lang="en-US" sz="3600" b="0" dirty="0">
              <a:solidFill>
                <a:schemeClr val="bg1">
                  <a:lumMod val="95000"/>
                </a:schemeClr>
              </a:solidFill>
              <a:effectLst/>
              <a:latin typeface="Calibri" pitchFamily="34" charset="0"/>
              <a:cs typeface="Calibri" pitchFamily="34" charset="0"/>
            </a:endParaRPr>
          </a:p>
        </p:txBody>
      </p:sp>
      <p:sp>
        <p:nvSpPr>
          <p:cNvPr id="6147" name="Content Placeholder 2"/>
          <p:cNvSpPr>
            <a:spLocks noGrp="1"/>
          </p:cNvSpPr>
          <p:nvPr>
            <p:ph idx="4294967295"/>
          </p:nvPr>
        </p:nvSpPr>
        <p:spPr>
          <a:xfrm>
            <a:off x="914400" y="1447800"/>
            <a:ext cx="5715000" cy="5029200"/>
          </a:xfrm>
          <a:prstGeom prst="rect">
            <a:avLst/>
          </a:prstGeom>
        </p:spPr>
        <p:txBody>
          <a:bodyPr/>
          <a:lstStyle/>
          <a:p>
            <a:pPr marL="46037" indent="0" eaLnBrk="1" hangingPunct="1">
              <a:buNone/>
              <a:defRPr/>
            </a:pPr>
            <a:endParaRPr lang="en-US" sz="2400" dirty="0" smtClean="0">
              <a:latin typeface="Calibri" pitchFamily="34" charset="0"/>
              <a:cs typeface="Calibri" pitchFamily="34" charset="0"/>
            </a:endParaRPr>
          </a:p>
          <a:p>
            <a:pPr eaLnBrk="1" hangingPunct="1">
              <a:buFont typeface="Arial" pitchFamily="34" charset="0"/>
              <a:buChar char="•"/>
              <a:defRPr/>
            </a:pPr>
            <a:r>
              <a:rPr lang="en-US" sz="2800" dirty="0" smtClean="0">
                <a:latin typeface="Calibri" pitchFamily="34" charset="0"/>
                <a:cs typeface="Calibri" pitchFamily="34" charset="0"/>
              </a:rPr>
              <a:t>Assess broadband technical and training needs of targeted sectors</a:t>
            </a:r>
          </a:p>
          <a:p>
            <a:pPr eaLnBrk="1" hangingPunct="1">
              <a:buFont typeface="Arial" pitchFamily="34" charset="0"/>
              <a:buChar char="•"/>
              <a:defRPr/>
            </a:pPr>
            <a:endParaRPr lang="en-US" sz="2800" dirty="0" smtClean="0">
              <a:latin typeface="Calibri" pitchFamily="34" charset="0"/>
              <a:cs typeface="Calibri" pitchFamily="34" charset="0"/>
            </a:endParaRPr>
          </a:p>
          <a:p>
            <a:pPr eaLnBrk="1" hangingPunct="1">
              <a:buFont typeface="Arial" pitchFamily="34" charset="0"/>
              <a:buChar char="•"/>
              <a:defRPr/>
            </a:pPr>
            <a:r>
              <a:rPr lang="en-US" sz="2800" dirty="0" smtClean="0">
                <a:latin typeface="Calibri" pitchFamily="34" charset="0"/>
                <a:cs typeface="Calibri" pitchFamily="34" charset="0"/>
              </a:rPr>
              <a:t>Develop tools and learning modules relative to broadband</a:t>
            </a:r>
          </a:p>
          <a:p>
            <a:pPr eaLnBrk="1" hangingPunct="1">
              <a:buFont typeface="Arial" pitchFamily="34" charset="0"/>
              <a:buChar char="•"/>
              <a:defRPr/>
            </a:pPr>
            <a:endParaRPr lang="en-US" sz="2800" dirty="0" smtClean="0">
              <a:latin typeface="Calibri" pitchFamily="34" charset="0"/>
              <a:cs typeface="Calibri" pitchFamily="34" charset="0"/>
            </a:endParaRPr>
          </a:p>
          <a:p>
            <a:pPr eaLnBrk="1" hangingPunct="1">
              <a:buFont typeface="Arial" pitchFamily="34" charset="0"/>
              <a:buChar char="•"/>
              <a:defRPr/>
            </a:pPr>
            <a:r>
              <a:rPr lang="en-US" sz="2800" dirty="0" smtClean="0">
                <a:latin typeface="Calibri" pitchFamily="34" charset="0"/>
                <a:cs typeface="Calibri" pitchFamily="34" charset="0"/>
              </a:rPr>
              <a:t>Deliver technical assistance and training to targeted sectors</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437120" y="1219200"/>
            <a:ext cx="1706880" cy="5638800"/>
          </a:xfrm>
          <a:prstGeom prst="rect">
            <a:avLst/>
          </a:prstGeom>
        </p:spPr>
      </p:pic>
      <p:sp>
        <p:nvSpPr>
          <p:cNvPr id="4" name="Footer Placeholder 3"/>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248764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t="7394"/>
          <a:stretch>
            <a:fillRect/>
          </a:stretch>
        </p:blipFill>
        <p:spPr bwMode="auto">
          <a:xfrm>
            <a:off x="683230" y="1155504"/>
            <a:ext cx="7777540" cy="5397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0" y="0"/>
            <a:ext cx="9144000" cy="990600"/>
          </a:xfrm>
          <a:solidFill>
            <a:schemeClr val="accent1">
              <a:lumMod val="75000"/>
            </a:schemeClr>
          </a:solidFill>
        </p:spPr>
        <p:txBody>
          <a:bodyPr rtlCol="0" anchor="ctr">
            <a:normAutofit/>
          </a:bodyPr>
          <a:lstStyle/>
          <a:p>
            <a:pPr marL="0" indent="0" algn="ctr" eaLnBrk="1" fontAlgn="auto" hangingPunct="1">
              <a:spcAft>
                <a:spcPts val="0"/>
              </a:spcAft>
              <a:buNone/>
              <a:defRPr/>
            </a:pPr>
            <a:r>
              <a:rPr lang="en-US" sz="3600" b="0" dirty="0" smtClean="0">
                <a:solidFill>
                  <a:schemeClr val="bg1">
                    <a:lumMod val="95000"/>
                  </a:schemeClr>
                </a:solidFill>
                <a:effectLst/>
                <a:latin typeface="Calibri" pitchFamily="34" charset="0"/>
                <a:cs typeface="Calibri" pitchFamily="34" charset="0"/>
              </a:rPr>
              <a:t>Targeted Sectors</a:t>
            </a:r>
            <a:endParaRPr lang="en-US" sz="3600" b="0" dirty="0">
              <a:solidFill>
                <a:schemeClr val="bg1">
                  <a:lumMod val="95000"/>
                </a:schemeClr>
              </a:solidFill>
              <a:effectLst/>
              <a:latin typeface="Calibri" pitchFamily="34" charset="0"/>
              <a:cs typeface="Calibri" pitchFamily="34" charset="0"/>
            </a:endParaRPr>
          </a:p>
        </p:txBody>
      </p:sp>
      <p:sp>
        <p:nvSpPr>
          <p:cNvPr id="2" name="Footer Placeholder 1"/>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22333771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accent1">
              <a:lumMod val="75000"/>
            </a:schemeClr>
          </a:solidFill>
        </p:spPr>
        <p:txBody>
          <a:bodyPr rtlCol="0">
            <a:normAutofit/>
          </a:bodyPr>
          <a:lstStyle/>
          <a:p>
            <a:pPr marL="0" indent="0" algn="ctr" eaLnBrk="1" fontAlgn="auto" hangingPunct="1">
              <a:spcAft>
                <a:spcPts val="0"/>
              </a:spcAft>
              <a:buNone/>
              <a:defRPr/>
            </a:pPr>
            <a:r>
              <a:rPr lang="en-US" sz="3600" b="0" dirty="0" smtClean="0">
                <a:solidFill>
                  <a:schemeClr val="bg1">
                    <a:lumMod val="95000"/>
                  </a:schemeClr>
                </a:solidFill>
                <a:effectLst/>
                <a:latin typeface="Calibri" pitchFamily="34" charset="0"/>
                <a:cs typeface="Calibri" pitchFamily="34" charset="0"/>
              </a:rPr>
              <a:t>Broadband Technical Assistance &amp; Training - Status </a:t>
            </a:r>
            <a:endParaRPr lang="en-US" sz="3600" b="0" dirty="0">
              <a:solidFill>
                <a:schemeClr val="bg1">
                  <a:lumMod val="95000"/>
                </a:schemeClr>
              </a:solidFill>
              <a:effectLst/>
              <a:latin typeface="Calibri" pitchFamily="34" charset="0"/>
              <a:cs typeface="Calibri" pitchFamily="34" charset="0"/>
            </a:endParaRPr>
          </a:p>
        </p:txBody>
      </p:sp>
      <p:sp>
        <p:nvSpPr>
          <p:cNvPr id="6147" name="Content Placeholder 2"/>
          <p:cNvSpPr>
            <a:spLocks noGrp="1"/>
          </p:cNvSpPr>
          <p:nvPr>
            <p:ph idx="4294967295"/>
          </p:nvPr>
        </p:nvSpPr>
        <p:spPr>
          <a:xfrm>
            <a:off x="228600" y="1371600"/>
            <a:ext cx="8622748" cy="5257800"/>
          </a:xfrm>
          <a:prstGeom prst="rect">
            <a:avLst/>
          </a:prstGeom>
        </p:spPr>
        <p:txBody>
          <a:bodyPr/>
          <a:lstStyle/>
          <a:p>
            <a:pPr marL="46037" indent="0" eaLnBrk="1" hangingPunct="1">
              <a:buNone/>
              <a:defRPr/>
            </a:pPr>
            <a:endParaRPr lang="en-US" sz="2800" b="1" dirty="0" smtClean="0">
              <a:solidFill>
                <a:schemeClr val="bg2">
                  <a:lumMod val="25000"/>
                </a:schemeClr>
              </a:solidFill>
              <a:latin typeface="Calibri" pitchFamily="34" charset="0"/>
              <a:cs typeface="Calibri" pitchFamily="34" charset="0"/>
            </a:endParaRPr>
          </a:p>
          <a:p>
            <a:pPr eaLnBrk="1" hangingPunct="1">
              <a:buFont typeface="Arial" pitchFamily="34" charset="0"/>
              <a:buChar char="•"/>
              <a:defRPr/>
            </a:pPr>
            <a:r>
              <a:rPr lang="en-US" sz="2400" dirty="0" smtClean="0">
                <a:solidFill>
                  <a:schemeClr val="bg2">
                    <a:lumMod val="25000"/>
                  </a:schemeClr>
                </a:solidFill>
                <a:latin typeface="Calibri" pitchFamily="34" charset="0"/>
                <a:cs typeface="Calibri" pitchFamily="34" charset="0"/>
              </a:rPr>
              <a:t> Surveys completed for Education, Health, Municipal and   	Business sectors</a:t>
            </a:r>
          </a:p>
          <a:p>
            <a:pPr marL="342900" indent="-342900" eaLnBrk="1" hangingPunct="1">
              <a:buFont typeface="Arial" pitchFamily="34" charset="0"/>
              <a:buChar char="•"/>
              <a:defRPr/>
            </a:pPr>
            <a:endParaRPr lang="en-US" sz="2400" dirty="0" smtClean="0">
              <a:solidFill>
                <a:schemeClr val="bg2">
                  <a:lumMod val="25000"/>
                </a:schemeClr>
              </a:solidFill>
              <a:latin typeface="Calibri" pitchFamily="34" charset="0"/>
              <a:cs typeface="Calibri" pitchFamily="34" charset="0"/>
            </a:endParaRPr>
          </a:p>
          <a:p>
            <a:pPr eaLnBrk="1" hangingPunct="1">
              <a:buFont typeface="Arial" pitchFamily="34" charset="0"/>
              <a:buChar char="•"/>
              <a:defRPr/>
            </a:pPr>
            <a:r>
              <a:rPr lang="en-US" sz="2400" dirty="0" smtClean="0">
                <a:solidFill>
                  <a:schemeClr val="bg2">
                    <a:lumMod val="25000"/>
                  </a:schemeClr>
                </a:solidFill>
                <a:latin typeface="Calibri" pitchFamily="34" charset="0"/>
                <a:cs typeface="Calibri" pitchFamily="34" charset="0"/>
              </a:rPr>
              <a:t> Learning modules being </a:t>
            </a:r>
          </a:p>
          <a:p>
            <a:pPr marL="46037" indent="0" eaLnBrk="1" hangingPunct="1">
              <a:buNone/>
              <a:defRPr/>
            </a:pPr>
            <a:r>
              <a:rPr lang="en-US" sz="2400" dirty="0" smtClean="0">
                <a:solidFill>
                  <a:schemeClr val="bg2">
                    <a:lumMod val="25000"/>
                  </a:schemeClr>
                </a:solidFill>
                <a:latin typeface="Calibri" pitchFamily="34" charset="0"/>
                <a:cs typeface="Calibri" pitchFamily="34" charset="0"/>
              </a:rPr>
              <a:t>	finalized</a:t>
            </a:r>
          </a:p>
          <a:p>
            <a:pPr eaLnBrk="1" hangingPunct="1">
              <a:buFont typeface="Arial" pitchFamily="34" charset="0"/>
              <a:buChar char="•"/>
              <a:defRPr/>
            </a:pPr>
            <a:endParaRPr lang="en-US" sz="2400" dirty="0" smtClean="0">
              <a:solidFill>
                <a:schemeClr val="bg2">
                  <a:lumMod val="25000"/>
                </a:schemeClr>
              </a:solidFill>
              <a:latin typeface="Calibri" pitchFamily="34" charset="0"/>
              <a:cs typeface="Calibri" pitchFamily="34" charset="0"/>
            </a:endParaRPr>
          </a:p>
          <a:p>
            <a:pPr eaLnBrk="1" hangingPunct="1">
              <a:buFont typeface="Arial" pitchFamily="34" charset="0"/>
              <a:buChar char="•"/>
              <a:defRPr/>
            </a:pPr>
            <a:r>
              <a:rPr lang="en-US" sz="2400" dirty="0" smtClean="0">
                <a:solidFill>
                  <a:schemeClr val="bg2">
                    <a:lumMod val="25000"/>
                  </a:schemeClr>
                </a:solidFill>
                <a:latin typeface="Calibri" pitchFamily="34" charset="0"/>
                <a:cs typeface="Calibri" pitchFamily="34" charset="0"/>
              </a:rPr>
              <a:t> Training sessions conducted </a:t>
            </a:r>
          </a:p>
          <a:p>
            <a:pPr marL="46037" indent="0" eaLnBrk="1" hangingPunct="1">
              <a:buNone/>
              <a:defRPr/>
            </a:pPr>
            <a:r>
              <a:rPr lang="en-US" sz="2400" dirty="0" smtClean="0">
                <a:solidFill>
                  <a:schemeClr val="bg2">
                    <a:lumMod val="25000"/>
                  </a:schemeClr>
                </a:solidFill>
                <a:latin typeface="Calibri" pitchFamily="34" charset="0"/>
                <a:cs typeface="Calibri" pitchFamily="34" charset="0"/>
              </a:rPr>
              <a:t>	including: using GIS/GPS technologies; </a:t>
            </a:r>
          </a:p>
          <a:p>
            <a:pPr marL="46037" indent="0" eaLnBrk="1" hangingPunct="1">
              <a:buNone/>
              <a:defRPr/>
            </a:pPr>
            <a:r>
              <a:rPr lang="en-US" sz="2400" dirty="0">
                <a:solidFill>
                  <a:schemeClr val="bg2">
                    <a:lumMod val="25000"/>
                  </a:schemeClr>
                </a:solidFill>
                <a:latin typeface="Calibri" pitchFamily="34" charset="0"/>
                <a:cs typeface="Calibri" pitchFamily="34" charset="0"/>
              </a:rPr>
              <a:t>	</a:t>
            </a:r>
            <a:r>
              <a:rPr lang="en-US" sz="2400" dirty="0" smtClean="0">
                <a:solidFill>
                  <a:schemeClr val="bg2">
                    <a:lumMod val="25000"/>
                  </a:schemeClr>
                </a:solidFill>
                <a:latin typeface="Calibri" pitchFamily="34" charset="0"/>
                <a:cs typeface="Calibri" pitchFamily="34" charset="0"/>
              </a:rPr>
              <a:t>“</a:t>
            </a:r>
            <a:r>
              <a:rPr lang="en-US" sz="2400" dirty="0">
                <a:solidFill>
                  <a:schemeClr val="bg2">
                    <a:lumMod val="25000"/>
                  </a:schemeClr>
                </a:solidFill>
                <a:latin typeface="Calibri" pitchFamily="34" charset="0"/>
                <a:cs typeface="Calibri" pitchFamily="34" charset="0"/>
              </a:rPr>
              <a:t>Putting your Business on the Digital </a:t>
            </a:r>
            <a:r>
              <a:rPr lang="en-US" sz="2400" dirty="0" smtClean="0">
                <a:solidFill>
                  <a:schemeClr val="bg2">
                    <a:lumMod val="25000"/>
                  </a:schemeClr>
                </a:solidFill>
                <a:latin typeface="Calibri" pitchFamily="34" charset="0"/>
                <a:cs typeface="Calibri" pitchFamily="34" charset="0"/>
              </a:rPr>
              <a:t>Map”;</a:t>
            </a:r>
          </a:p>
          <a:p>
            <a:pPr marL="46037" indent="0" eaLnBrk="1" hangingPunct="1">
              <a:buNone/>
              <a:defRPr/>
            </a:pPr>
            <a:r>
              <a:rPr lang="en-US" sz="2400" dirty="0">
                <a:solidFill>
                  <a:schemeClr val="bg2">
                    <a:lumMod val="25000"/>
                  </a:schemeClr>
                </a:solidFill>
                <a:latin typeface="Calibri" pitchFamily="34" charset="0"/>
                <a:cs typeface="Calibri" pitchFamily="34" charset="0"/>
              </a:rPr>
              <a:t>	</a:t>
            </a:r>
            <a:r>
              <a:rPr lang="en-US" sz="2400" dirty="0" smtClean="0">
                <a:solidFill>
                  <a:schemeClr val="bg2">
                    <a:lumMod val="25000"/>
                  </a:schemeClr>
                </a:solidFill>
                <a:latin typeface="Calibri" pitchFamily="34" charset="0"/>
                <a:cs typeface="Calibri" pitchFamily="34" charset="0"/>
              </a:rPr>
              <a:t> “Leveraging Broadband for Economic Development” </a:t>
            </a:r>
            <a:endParaRPr lang="en-US" sz="2400" b="1" dirty="0" smtClean="0">
              <a:solidFill>
                <a:schemeClr val="bg2">
                  <a:lumMod val="25000"/>
                </a:schemeClr>
              </a:solidFill>
              <a:latin typeface="Calibri" pitchFamily="34" charset="0"/>
              <a:cs typeface="Calibri" pitchFamily="34"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95800" y="2514600"/>
            <a:ext cx="4336774" cy="2362200"/>
          </a:xfrm>
          <a:prstGeom prst="rect">
            <a:avLst/>
          </a:prstGeom>
        </p:spPr>
      </p:pic>
      <p:sp>
        <p:nvSpPr>
          <p:cNvPr id="4" name="Footer Placeholder 3"/>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42600658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533400" y="2514600"/>
            <a:ext cx="5334000" cy="2862322"/>
          </a:xfrm>
          <a:prstGeom prst="rect">
            <a:avLst/>
          </a:prstGeom>
          <a:noFill/>
          <a:ln w="9525">
            <a:noFill/>
            <a:miter lim="800000"/>
            <a:headEnd/>
            <a:tailEnd/>
          </a:ln>
        </p:spPr>
        <p:txBody>
          <a:bodyPr>
            <a:spAutoFit/>
          </a:bodyPr>
          <a:lstStyle/>
          <a:p>
            <a:pPr algn="ctr"/>
            <a:r>
              <a:rPr lang="en-US" sz="6000" b="1" i="1" dirty="0" smtClean="0">
                <a:solidFill>
                  <a:schemeClr val="bg2">
                    <a:lumMod val="25000"/>
                  </a:schemeClr>
                </a:solidFill>
                <a:latin typeface="Calibri" pitchFamily="34" charset="0"/>
              </a:rPr>
              <a:t>Mapping Broadband Availability</a:t>
            </a:r>
            <a:endParaRPr lang="en-US" sz="6000" b="1" i="1" dirty="0">
              <a:solidFill>
                <a:schemeClr val="bg2">
                  <a:lumMod val="25000"/>
                </a:schemeClr>
              </a:solidFill>
              <a:latin typeface="Calibri" pitchFamily="34" charset="0"/>
            </a:endParaRP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948" y="472440"/>
            <a:ext cx="5032452" cy="1676400"/>
          </a:xfrm>
          <a:prstGeom prst="rect">
            <a:avLst/>
          </a:prstGeom>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8514749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
            <a:ext cx="9144000" cy="1219200"/>
          </a:xfrm>
          <a:solidFill>
            <a:schemeClr val="accent1">
              <a:lumMod val="75000"/>
            </a:schemeClr>
          </a:solidFill>
        </p:spPr>
        <p:txBody>
          <a:bodyPr>
            <a:normAutofit/>
          </a:bodyPr>
          <a:lstStyle/>
          <a:p>
            <a:pPr algn="ctr" eaLnBrk="1" hangingPunct="1">
              <a:defRPr/>
            </a:pPr>
            <a:r>
              <a:rPr lang="en-US" sz="3600" b="0" dirty="0" smtClean="0">
                <a:solidFill>
                  <a:srgbClr val="F2F2F2"/>
                </a:solidFill>
                <a:latin typeface="Candara" pitchFamily="34" charset="0"/>
                <a:cs typeface="Arial" charset="0"/>
              </a:rPr>
              <a:t>Mapping Broadband Availability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Overview</a:t>
            </a:r>
          </a:p>
        </p:txBody>
      </p:sp>
      <p:sp>
        <p:nvSpPr>
          <p:cNvPr id="15363" name="Content Placeholder 2"/>
          <p:cNvSpPr>
            <a:spLocks noGrp="1"/>
          </p:cNvSpPr>
          <p:nvPr>
            <p:ph idx="4294967295"/>
          </p:nvPr>
        </p:nvSpPr>
        <p:spPr>
          <a:xfrm>
            <a:off x="228600" y="1295400"/>
            <a:ext cx="8686800" cy="5486400"/>
          </a:xfrm>
        </p:spPr>
        <p:txBody>
          <a:bodyPr/>
          <a:lstStyle/>
          <a:p>
            <a:pPr eaLnBrk="1" hangingPunct="1">
              <a:buFont typeface="Arial" charset="0"/>
              <a:buNone/>
            </a:pPr>
            <a:endParaRPr lang="en-US" sz="1100" dirty="0" smtClean="0"/>
          </a:p>
          <a:p>
            <a:pPr eaLnBrk="1" hangingPunct="1">
              <a:spcBef>
                <a:spcPct val="5000"/>
              </a:spcBef>
            </a:pPr>
            <a:r>
              <a:rPr lang="en-US" sz="2000" dirty="0" smtClean="0">
                <a:latin typeface="Calibri" pitchFamily="34" charset="0"/>
                <a:cs typeface="Calibri" pitchFamily="34" charset="0"/>
              </a:rPr>
              <a:t>Goal – map broadband availability by type of technology and speed, in order to identify areas served, unserved, and underserved in the state</a:t>
            </a:r>
            <a:br>
              <a:rPr lang="en-US" sz="2000" dirty="0" smtClean="0">
                <a:latin typeface="Calibri" pitchFamily="34" charset="0"/>
                <a:cs typeface="Calibri" pitchFamily="34" charset="0"/>
              </a:rPr>
            </a:br>
            <a:endParaRPr lang="en-US" sz="2000" dirty="0" smtClean="0">
              <a:latin typeface="Calibri" pitchFamily="34" charset="0"/>
              <a:cs typeface="Calibri" pitchFamily="34" charset="0"/>
            </a:endParaRPr>
          </a:p>
          <a:p>
            <a:pPr eaLnBrk="1" hangingPunct="1">
              <a:spcBef>
                <a:spcPct val="5000"/>
              </a:spcBef>
            </a:pPr>
            <a:r>
              <a:rPr lang="en-US" sz="2000" dirty="0">
                <a:latin typeface="Calibri" pitchFamily="34" charset="0"/>
                <a:cs typeface="Calibri" pitchFamily="34" charset="0"/>
              </a:rPr>
              <a:t>Broadband defined by NTIA as </a:t>
            </a:r>
            <a:r>
              <a:rPr lang="en-US" sz="2000" b="1" dirty="0">
                <a:latin typeface="Calibri" pitchFamily="34" charset="0"/>
                <a:cs typeface="Calibri" pitchFamily="34" charset="0"/>
              </a:rPr>
              <a:t>768 kbps</a:t>
            </a:r>
            <a:r>
              <a:rPr lang="en-US" sz="2000" dirty="0">
                <a:latin typeface="Calibri" pitchFamily="34" charset="0"/>
                <a:cs typeface="Calibri" pitchFamily="34" charset="0"/>
              </a:rPr>
              <a:t> downstream and </a:t>
            </a:r>
            <a:r>
              <a:rPr lang="en-US" sz="2000" b="1" dirty="0">
                <a:latin typeface="Calibri" pitchFamily="34" charset="0"/>
                <a:cs typeface="Calibri" pitchFamily="34" charset="0"/>
              </a:rPr>
              <a:t>200 kbps </a:t>
            </a:r>
            <a:r>
              <a:rPr lang="en-US" sz="2000" dirty="0">
                <a:latin typeface="Calibri" pitchFamily="34" charset="0"/>
                <a:cs typeface="Calibri" pitchFamily="34" charset="0"/>
              </a:rPr>
              <a:t>upstream</a:t>
            </a:r>
          </a:p>
          <a:p>
            <a:pPr marL="857250" lvl="2" indent="0">
              <a:buNone/>
            </a:pPr>
            <a:endParaRPr lang="en-US" sz="2000" dirty="0">
              <a:latin typeface="Calibri" pitchFamily="34" charset="0"/>
              <a:cs typeface="Calibri" pitchFamily="34" charset="0"/>
            </a:endParaRPr>
          </a:p>
          <a:p>
            <a:pPr eaLnBrk="1" hangingPunct="1">
              <a:spcBef>
                <a:spcPct val="5000"/>
              </a:spcBef>
            </a:pPr>
            <a:r>
              <a:rPr lang="en-US" sz="2000" dirty="0" smtClean="0">
                <a:latin typeface="Calibri" pitchFamily="34" charset="0"/>
                <a:cs typeface="Calibri" pitchFamily="34" charset="0"/>
              </a:rPr>
              <a:t>Based on data submitted by broadband providers in the state</a:t>
            </a:r>
            <a:br>
              <a:rPr lang="en-US" sz="2000" dirty="0" smtClean="0">
                <a:latin typeface="Calibri" pitchFamily="34" charset="0"/>
                <a:cs typeface="Calibri" pitchFamily="34" charset="0"/>
              </a:rPr>
            </a:br>
            <a:endParaRPr lang="en-US" sz="2000" dirty="0" smtClean="0">
              <a:latin typeface="Calibri" pitchFamily="34" charset="0"/>
              <a:cs typeface="Calibri" pitchFamily="34" charset="0"/>
            </a:endParaRPr>
          </a:p>
          <a:p>
            <a:pPr eaLnBrk="1" hangingPunct="1">
              <a:spcBef>
                <a:spcPct val="5000"/>
              </a:spcBef>
            </a:pPr>
            <a:r>
              <a:rPr lang="en-US" sz="2000" dirty="0" smtClean="0">
                <a:latin typeface="Calibri" pitchFamily="34" charset="0"/>
                <a:cs typeface="Calibri" pitchFamily="34" charset="0"/>
              </a:rPr>
              <a:t>Data aggregated to census block geography for analysis and display</a:t>
            </a:r>
            <a:br>
              <a:rPr lang="en-US" sz="2000" dirty="0" smtClean="0">
                <a:latin typeface="Calibri" pitchFamily="34" charset="0"/>
                <a:cs typeface="Calibri" pitchFamily="34" charset="0"/>
              </a:rPr>
            </a:br>
            <a:endParaRPr lang="en-US" sz="2000" dirty="0" smtClean="0">
              <a:latin typeface="Calibri" pitchFamily="34" charset="0"/>
              <a:cs typeface="Calibri" pitchFamily="34" charset="0"/>
            </a:endParaRPr>
          </a:p>
          <a:p>
            <a:pPr eaLnBrk="1" hangingPunct="1">
              <a:spcBef>
                <a:spcPct val="5000"/>
              </a:spcBef>
            </a:pPr>
            <a:r>
              <a:rPr lang="en-US" sz="2000" dirty="0" smtClean="0">
                <a:latin typeface="Calibri" pitchFamily="34" charset="0"/>
                <a:cs typeface="Calibri" pitchFamily="34" charset="0"/>
              </a:rPr>
              <a:t>Multi-source data verification methodology utilized</a:t>
            </a:r>
            <a:br>
              <a:rPr lang="en-US" sz="2000" dirty="0" smtClean="0">
                <a:latin typeface="Calibri" pitchFamily="34" charset="0"/>
                <a:cs typeface="Calibri" pitchFamily="34" charset="0"/>
              </a:rPr>
            </a:br>
            <a:endParaRPr lang="en-US" sz="2000" dirty="0" smtClean="0">
              <a:latin typeface="Calibri" pitchFamily="34" charset="0"/>
              <a:cs typeface="Calibri" pitchFamily="34" charset="0"/>
            </a:endParaRPr>
          </a:p>
          <a:p>
            <a:pPr eaLnBrk="1" hangingPunct="1">
              <a:spcBef>
                <a:spcPct val="5000"/>
              </a:spcBef>
            </a:pPr>
            <a:r>
              <a:rPr lang="en-US" sz="2000" dirty="0" smtClean="0">
                <a:latin typeface="Calibri" pitchFamily="34" charset="0"/>
                <a:cs typeface="Calibri" pitchFamily="34" charset="0"/>
              </a:rPr>
              <a:t>Data collected and processed by UNH; submitted to NTIA on a 6-month cycle (March 31, September 30) for inclusion in the National Broadband Map (http://broadbandmap.gov)</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9220201" cy="1219200"/>
          </a:xfrm>
          <a:solidFill>
            <a:schemeClr val="accent1">
              <a:lumMod val="75000"/>
            </a:schemeClr>
          </a:solidFill>
        </p:spPr>
        <p:txBody>
          <a:bodyPr anchor="ctr">
            <a:normAutofit/>
          </a:bodyPr>
          <a:lstStyle/>
          <a:p>
            <a:pPr algn="ctr" eaLnBrk="1" hangingPunct="1">
              <a:defRPr/>
            </a:pPr>
            <a:r>
              <a:rPr lang="en-US" sz="3600" b="0" dirty="0" smtClean="0">
                <a:solidFill>
                  <a:srgbClr val="F2F2F2"/>
                </a:solidFill>
                <a:latin typeface="Candara" pitchFamily="34" charset="0"/>
                <a:cs typeface="Arial" charset="0"/>
              </a:rPr>
              <a:t>What is broadband?</a:t>
            </a:r>
          </a:p>
        </p:txBody>
      </p:sp>
      <p:sp>
        <p:nvSpPr>
          <p:cNvPr id="15364" name="Footer Placeholder 3"/>
          <p:cNvSpPr>
            <a:spLocks noGrp="1"/>
          </p:cNvSpPr>
          <p:nvPr>
            <p:ph type="ftr" sz="quarter" idx="11"/>
          </p:nvPr>
        </p:nvSpPr>
        <p:spPr bwMode="auto">
          <a:xfrm>
            <a:off x="3124200" y="6324600"/>
            <a:ext cx="2895600" cy="365125"/>
          </a:xfrm>
          <a:noFill/>
          <a:ln>
            <a:miter lim="800000"/>
            <a:headEnd/>
            <a:tailEnd/>
          </a:ln>
        </p:spPr>
        <p:txBody>
          <a:bodyPr/>
          <a:lstStyle/>
          <a:p>
            <a:r>
              <a:rPr lang="en-US" smtClean="0"/>
              <a:t>iwantbroadbandnh.org</a:t>
            </a:r>
            <a:endParaRPr lang="en-US" dirty="0" smtClean="0"/>
          </a:p>
        </p:txBody>
      </p:sp>
      <p:graphicFrame>
        <p:nvGraphicFramePr>
          <p:cNvPr id="7" name="Table 6"/>
          <p:cNvGraphicFramePr>
            <a:graphicFrameLocks noGrp="1"/>
          </p:cNvGraphicFramePr>
          <p:nvPr>
            <p:extLst>
              <p:ext uri="{D42A27DB-BD31-4B8C-83A1-F6EECF244321}">
                <p14:modId xmlns="" xmlns:p14="http://schemas.microsoft.com/office/powerpoint/2010/main" val="821643063"/>
              </p:ext>
            </p:extLst>
          </p:nvPr>
        </p:nvGraphicFramePr>
        <p:xfrm>
          <a:off x="0" y="1371600"/>
          <a:ext cx="9101328" cy="4800600"/>
        </p:xfrm>
        <a:graphic>
          <a:graphicData uri="http://schemas.openxmlformats.org/drawingml/2006/table">
            <a:tbl>
              <a:tblPr firstRow="1" bandRow="1">
                <a:tableStyleId>{5C22544A-7EE6-4342-B048-85BDC9FD1C3A}</a:tableStyleId>
              </a:tblPr>
              <a:tblGrid>
                <a:gridCol w="1371600"/>
                <a:gridCol w="1143000"/>
                <a:gridCol w="1219200"/>
                <a:gridCol w="5367528"/>
              </a:tblGrid>
              <a:tr h="654043">
                <a:tc>
                  <a:txBody>
                    <a:bodyPr/>
                    <a:lstStyle/>
                    <a:p>
                      <a:pPr algn="ctr"/>
                      <a:r>
                        <a:rPr lang="en-US" sz="1600" dirty="0" smtClean="0">
                          <a:solidFill>
                            <a:schemeClr val="tx1"/>
                          </a:solidFill>
                          <a:latin typeface="Calibri" pitchFamily="34" charset="0"/>
                          <a:cs typeface="Calibri" pitchFamily="34" charset="0"/>
                        </a:rPr>
                        <a:t>NHBMPP</a:t>
                      </a:r>
                    </a:p>
                    <a:p>
                      <a:pPr algn="ctr"/>
                      <a:r>
                        <a:rPr lang="en-US" sz="1600" dirty="0" smtClean="0">
                          <a:solidFill>
                            <a:schemeClr val="tx1"/>
                          </a:solidFill>
                          <a:latin typeface="Calibri" pitchFamily="34" charset="0"/>
                          <a:cs typeface="Calibri" pitchFamily="34" charset="0"/>
                        </a:rPr>
                        <a:t>Category</a:t>
                      </a:r>
                      <a:endParaRPr lang="en-US" sz="1600" dirty="0">
                        <a:solidFill>
                          <a:schemeClr val="tx1"/>
                        </a:solidFill>
                        <a:latin typeface="Calibri" pitchFamily="34" charset="0"/>
                        <a:cs typeface="Calibri" pitchFamily="34" charset="0"/>
                      </a:endParaRPr>
                    </a:p>
                  </a:txBody>
                  <a:tcPr>
                    <a:solidFill>
                      <a:schemeClr val="bg1"/>
                    </a:solidFill>
                  </a:tcPr>
                </a:tc>
                <a:tc>
                  <a:txBody>
                    <a:bodyPr/>
                    <a:lstStyle/>
                    <a:p>
                      <a:pPr algn="ctr"/>
                      <a:r>
                        <a:rPr lang="en-US" sz="1600" dirty="0" smtClean="0">
                          <a:solidFill>
                            <a:schemeClr val="tx1"/>
                          </a:solidFill>
                          <a:latin typeface="Calibri" pitchFamily="34" charset="0"/>
                          <a:cs typeface="Calibri" pitchFamily="34" charset="0"/>
                        </a:rPr>
                        <a:t>Download</a:t>
                      </a:r>
                      <a:r>
                        <a:rPr lang="en-US" sz="1600" baseline="0" dirty="0" smtClean="0">
                          <a:solidFill>
                            <a:schemeClr val="tx1"/>
                          </a:solidFill>
                          <a:latin typeface="Calibri" pitchFamily="34" charset="0"/>
                          <a:cs typeface="Calibri" pitchFamily="34" charset="0"/>
                        </a:rPr>
                        <a:t> Speed</a:t>
                      </a:r>
                      <a:endParaRPr lang="en-US" sz="1600" dirty="0">
                        <a:solidFill>
                          <a:schemeClr val="tx1"/>
                        </a:solidFill>
                        <a:latin typeface="Calibri" pitchFamily="34" charset="0"/>
                        <a:cs typeface="Calibri" pitchFamily="34" charset="0"/>
                      </a:endParaRPr>
                    </a:p>
                  </a:txBody>
                  <a:tcPr>
                    <a:solidFill>
                      <a:schemeClr val="bg1"/>
                    </a:solidFill>
                  </a:tcPr>
                </a:tc>
                <a:tc>
                  <a:txBody>
                    <a:bodyPr/>
                    <a:lstStyle/>
                    <a:p>
                      <a:pPr algn="ctr"/>
                      <a:r>
                        <a:rPr lang="en-US" sz="1600" dirty="0" smtClean="0">
                          <a:solidFill>
                            <a:schemeClr val="tx1"/>
                          </a:solidFill>
                          <a:latin typeface="Calibri" pitchFamily="34" charset="0"/>
                          <a:cs typeface="Calibri" pitchFamily="34" charset="0"/>
                        </a:rPr>
                        <a:t>Upload </a:t>
                      </a:r>
                    </a:p>
                    <a:p>
                      <a:pPr algn="ctr"/>
                      <a:r>
                        <a:rPr lang="en-US" sz="1600" dirty="0" smtClean="0">
                          <a:solidFill>
                            <a:schemeClr val="tx1"/>
                          </a:solidFill>
                          <a:latin typeface="Calibri" pitchFamily="34" charset="0"/>
                          <a:cs typeface="Calibri" pitchFamily="34" charset="0"/>
                        </a:rPr>
                        <a:t>Speed</a:t>
                      </a:r>
                      <a:endParaRPr lang="en-US" sz="1600" dirty="0">
                        <a:solidFill>
                          <a:schemeClr val="tx1"/>
                        </a:solidFill>
                        <a:latin typeface="Calibri" pitchFamily="34" charset="0"/>
                        <a:cs typeface="Calibri" pitchFamily="34" charset="0"/>
                      </a:endParaRPr>
                    </a:p>
                  </a:txBody>
                  <a:tcPr>
                    <a:solidFill>
                      <a:schemeClr val="bg1"/>
                    </a:solidFill>
                  </a:tcPr>
                </a:tc>
                <a:tc>
                  <a:txBody>
                    <a:bodyPr/>
                    <a:lstStyle/>
                    <a:p>
                      <a:pPr algn="ctr"/>
                      <a:r>
                        <a:rPr lang="en-US" sz="1600" dirty="0" smtClean="0">
                          <a:solidFill>
                            <a:schemeClr val="tx1"/>
                          </a:solidFill>
                          <a:latin typeface="Calibri" pitchFamily="34" charset="0"/>
                          <a:cs typeface="Calibri" pitchFamily="34" charset="0"/>
                        </a:rPr>
                        <a:t>Typical</a:t>
                      </a:r>
                      <a:r>
                        <a:rPr lang="en-US" sz="1600" baseline="0" dirty="0" smtClean="0">
                          <a:solidFill>
                            <a:schemeClr val="tx1"/>
                          </a:solidFill>
                          <a:latin typeface="Calibri" pitchFamily="34" charset="0"/>
                          <a:cs typeface="Calibri" pitchFamily="34" charset="0"/>
                        </a:rPr>
                        <a:t> Uses </a:t>
                      </a:r>
                    </a:p>
                    <a:p>
                      <a:pPr algn="ctr"/>
                      <a:r>
                        <a:rPr lang="en-US" sz="1600" dirty="0" smtClean="0">
                          <a:solidFill>
                            <a:schemeClr val="tx1"/>
                          </a:solidFill>
                          <a:latin typeface="Calibri" pitchFamily="34" charset="0"/>
                          <a:cs typeface="Calibri" pitchFamily="34" charset="0"/>
                        </a:rPr>
                        <a:t>(additive to level above)</a:t>
                      </a:r>
                      <a:endParaRPr lang="en-US" sz="1600" dirty="0">
                        <a:solidFill>
                          <a:schemeClr val="tx1"/>
                        </a:solidFill>
                        <a:latin typeface="Calibri" pitchFamily="34" charset="0"/>
                        <a:cs typeface="Calibri" pitchFamily="34" charset="0"/>
                      </a:endParaRPr>
                    </a:p>
                  </a:txBody>
                  <a:tcPr>
                    <a:solidFill>
                      <a:schemeClr val="bg1"/>
                    </a:solidFill>
                  </a:tcPr>
                </a:tc>
              </a:tr>
              <a:tr h="418817">
                <a:tc>
                  <a:txBody>
                    <a:bodyPr/>
                    <a:lstStyle/>
                    <a:p>
                      <a:pPr algn="ctr"/>
                      <a:r>
                        <a:rPr lang="en-US" sz="1500" dirty="0" smtClean="0">
                          <a:latin typeface="Calibri" pitchFamily="34" charset="0"/>
                          <a:cs typeface="Calibri" pitchFamily="34" charset="0"/>
                        </a:rPr>
                        <a:t>Unserved</a:t>
                      </a:r>
                    </a:p>
                  </a:txBody>
                  <a:tcPr>
                    <a:solidFill>
                      <a:schemeClr val="accent3">
                        <a:lumMod val="20000"/>
                        <a:lumOff val="80000"/>
                      </a:schemeClr>
                    </a:solidFill>
                  </a:tcPr>
                </a:tc>
                <a:tc>
                  <a:txBody>
                    <a:bodyPr/>
                    <a:lstStyle/>
                    <a:p>
                      <a:pPr algn="ctr"/>
                      <a:r>
                        <a:rPr lang="en-US" sz="1500" dirty="0" smtClean="0">
                          <a:latin typeface="Calibri" pitchFamily="34" charset="0"/>
                          <a:cs typeface="Calibri" pitchFamily="34" charset="0"/>
                        </a:rPr>
                        <a:t>&lt; 768 Kbps</a:t>
                      </a:r>
                      <a:endParaRPr lang="en-US" sz="1500" dirty="0">
                        <a:latin typeface="Calibri" pitchFamily="34" charset="0"/>
                        <a:cs typeface="Calibri" pitchFamily="34" charset="0"/>
                      </a:endParaRPr>
                    </a:p>
                  </a:txBody>
                  <a:tcPr>
                    <a:solidFill>
                      <a:schemeClr val="accent3">
                        <a:lumMod val="20000"/>
                        <a:lumOff val="80000"/>
                      </a:schemeClr>
                    </a:solidFill>
                  </a:tcPr>
                </a:tc>
                <a:tc>
                  <a:txBody>
                    <a:bodyPr/>
                    <a:lstStyle/>
                    <a:p>
                      <a:pPr algn="ctr"/>
                      <a:r>
                        <a:rPr lang="en-US" sz="1500" dirty="0" smtClean="0">
                          <a:latin typeface="Calibri" pitchFamily="34" charset="0"/>
                          <a:cs typeface="Calibri" pitchFamily="34" charset="0"/>
                        </a:rPr>
                        <a:t>&lt; 200 Kbps</a:t>
                      </a:r>
                      <a:endParaRPr lang="en-US" sz="1500" dirty="0">
                        <a:latin typeface="Calibri" pitchFamily="34" charset="0"/>
                        <a:cs typeface="Calibri" pitchFamily="34" charset="0"/>
                      </a:endParaRPr>
                    </a:p>
                  </a:txBody>
                  <a:tcPr>
                    <a:solidFill>
                      <a:schemeClr val="accent3">
                        <a:lumMod val="20000"/>
                        <a:lumOff val="80000"/>
                      </a:schemeClr>
                    </a:solidFill>
                  </a:tcPr>
                </a:tc>
                <a:tc>
                  <a:txBody>
                    <a:bodyPr/>
                    <a:lstStyle/>
                    <a:p>
                      <a:pPr marL="285750" indent="-285750">
                        <a:buFont typeface="Arial" pitchFamily="34" charset="0"/>
                        <a:buChar char="•"/>
                      </a:pPr>
                      <a:r>
                        <a:rPr lang="en-US" sz="1500" dirty="0" smtClean="0">
                          <a:latin typeface="Calibri" pitchFamily="34" charset="0"/>
                          <a:cs typeface="Calibri" pitchFamily="34" charset="0"/>
                        </a:rPr>
                        <a:t>Email</a:t>
                      </a:r>
                      <a:endParaRPr lang="en-US" sz="1500" dirty="0">
                        <a:latin typeface="Calibri" pitchFamily="34" charset="0"/>
                        <a:cs typeface="Calibri" pitchFamily="34" charset="0"/>
                      </a:endParaRPr>
                    </a:p>
                  </a:txBody>
                  <a:tcPr>
                    <a:solidFill>
                      <a:schemeClr val="accent3">
                        <a:lumMod val="20000"/>
                        <a:lumOff val="80000"/>
                      </a:schemeClr>
                    </a:solidFill>
                  </a:tcPr>
                </a:tc>
              </a:tr>
              <a:tr h="1289340">
                <a:tc>
                  <a:txBody>
                    <a:bodyPr/>
                    <a:lstStyle/>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r>
                        <a:rPr lang="en-US" sz="1500" dirty="0" smtClean="0">
                          <a:latin typeface="Calibri" pitchFamily="34" charset="0"/>
                          <a:cs typeface="Calibri" pitchFamily="34" charset="0"/>
                        </a:rPr>
                        <a:t>Underserved</a:t>
                      </a:r>
                      <a:endParaRPr lang="en-US" sz="1500" dirty="0">
                        <a:latin typeface="Calibri" pitchFamily="34" charset="0"/>
                        <a:cs typeface="Calibri" pitchFamily="34" charset="0"/>
                      </a:endParaRPr>
                    </a:p>
                  </a:txBody>
                  <a:tcPr>
                    <a:solidFill>
                      <a:schemeClr val="accent3">
                        <a:lumMod val="40000"/>
                        <a:lumOff val="60000"/>
                      </a:schemeClr>
                    </a:solidFill>
                  </a:tcPr>
                </a:tc>
                <a:tc>
                  <a:txBody>
                    <a:bodyPr/>
                    <a:lstStyle/>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r>
                        <a:rPr lang="en-US" sz="1500" dirty="0" smtClean="0">
                          <a:latin typeface="Calibri" pitchFamily="34" charset="0"/>
                          <a:cs typeface="Calibri" pitchFamily="34" charset="0"/>
                        </a:rPr>
                        <a:t>768 Kbps </a:t>
                      </a:r>
                    </a:p>
                    <a:p>
                      <a:pPr algn="ctr"/>
                      <a:r>
                        <a:rPr lang="en-US" sz="1500" dirty="0" smtClean="0">
                          <a:latin typeface="Calibri" pitchFamily="34" charset="0"/>
                          <a:cs typeface="Calibri" pitchFamily="34" charset="0"/>
                        </a:rPr>
                        <a:t>to </a:t>
                      </a:r>
                    </a:p>
                    <a:p>
                      <a:pPr algn="ctr"/>
                      <a:r>
                        <a:rPr lang="en-US" sz="1500" dirty="0" smtClean="0">
                          <a:latin typeface="Calibri" pitchFamily="34" charset="0"/>
                          <a:cs typeface="Calibri" pitchFamily="34" charset="0"/>
                        </a:rPr>
                        <a:t>&lt; 3</a:t>
                      </a:r>
                      <a:r>
                        <a:rPr lang="en-US" sz="1500" baseline="0" dirty="0" smtClean="0">
                          <a:latin typeface="Calibri" pitchFamily="34" charset="0"/>
                          <a:cs typeface="Calibri" pitchFamily="34" charset="0"/>
                        </a:rPr>
                        <a:t> </a:t>
                      </a:r>
                      <a:r>
                        <a:rPr lang="en-US" sz="1500" dirty="0" smtClean="0">
                          <a:latin typeface="Calibri" pitchFamily="34" charset="0"/>
                          <a:cs typeface="Calibri" pitchFamily="34" charset="0"/>
                        </a:rPr>
                        <a:t>Mbps</a:t>
                      </a:r>
                    </a:p>
                    <a:p>
                      <a:pPr algn="ctr"/>
                      <a:endParaRPr lang="en-US" sz="1500" dirty="0">
                        <a:latin typeface="Calibri" pitchFamily="34" charset="0"/>
                        <a:cs typeface="Calibri" pitchFamily="34" charset="0"/>
                      </a:endParaRPr>
                    </a:p>
                  </a:txBody>
                  <a:tcPr>
                    <a:solidFill>
                      <a:schemeClr val="accent3">
                        <a:lumMod val="40000"/>
                        <a:lumOff val="60000"/>
                      </a:schemeClr>
                    </a:solidFill>
                  </a:tcPr>
                </a:tc>
                <a:tc>
                  <a:txBody>
                    <a:bodyPr/>
                    <a:lstStyle/>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r>
                        <a:rPr lang="en-US" sz="1500" dirty="0" smtClean="0">
                          <a:latin typeface="Calibri" pitchFamily="34" charset="0"/>
                          <a:cs typeface="Calibri" pitchFamily="34" charset="0"/>
                        </a:rPr>
                        <a:t>200 Kbps </a:t>
                      </a:r>
                    </a:p>
                    <a:p>
                      <a:pPr algn="ctr"/>
                      <a:r>
                        <a:rPr lang="en-US" sz="1500" dirty="0" smtClean="0">
                          <a:latin typeface="Calibri" pitchFamily="34" charset="0"/>
                          <a:cs typeface="Calibri" pitchFamily="34" charset="0"/>
                        </a:rPr>
                        <a:t>to </a:t>
                      </a:r>
                    </a:p>
                    <a:p>
                      <a:pPr algn="ctr"/>
                      <a:r>
                        <a:rPr lang="en-US" sz="1500" dirty="0" smtClean="0">
                          <a:latin typeface="Calibri" pitchFamily="34" charset="0"/>
                          <a:cs typeface="Calibri" pitchFamily="34" charset="0"/>
                        </a:rPr>
                        <a:t>&lt; 1.5 Mbps</a:t>
                      </a:r>
                    </a:p>
                    <a:p>
                      <a:pPr algn="ctr"/>
                      <a:endParaRPr lang="en-US" sz="1500" dirty="0">
                        <a:latin typeface="Calibri" pitchFamily="34" charset="0"/>
                        <a:cs typeface="Calibri" pitchFamily="34" charset="0"/>
                      </a:endParaRPr>
                    </a:p>
                  </a:txBody>
                  <a:tcPr>
                    <a:solidFill>
                      <a:schemeClr val="accent3">
                        <a:lumMod val="40000"/>
                        <a:lumOff val="60000"/>
                      </a:schemeClr>
                    </a:solidFill>
                  </a:tcPr>
                </a:tc>
                <a:tc>
                  <a:txBody>
                    <a:bodyPr/>
                    <a:lstStyle/>
                    <a:p>
                      <a:pPr marL="285750" indent="-285750">
                        <a:buFont typeface="Arial" pitchFamily="34" charset="0"/>
                        <a:buChar char="•"/>
                      </a:pPr>
                      <a:r>
                        <a:rPr lang="en-US" sz="1500" dirty="0" smtClean="0">
                          <a:latin typeface="Calibri" pitchFamily="34" charset="0"/>
                          <a:cs typeface="Calibri" pitchFamily="34" charset="0"/>
                        </a:rPr>
                        <a:t>Web browsing</a:t>
                      </a:r>
                      <a:r>
                        <a:rPr lang="en-US" sz="1500" baseline="0" dirty="0" smtClean="0">
                          <a:latin typeface="Calibri" pitchFamily="34" charset="0"/>
                          <a:cs typeface="Calibri" pitchFamily="34" charset="0"/>
                        </a:rPr>
                        <a:t> and shopping</a:t>
                      </a:r>
                    </a:p>
                    <a:p>
                      <a:pPr marL="285750" indent="-285750">
                        <a:buFont typeface="Arial" pitchFamily="34" charset="0"/>
                        <a:buChar char="•"/>
                      </a:pPr>
                      <a:r>
                        <a:rPr lang="en-US" sz="1500" baseline="0" dirty="0" smtClean="0">
                          <a:latin typeface="Calibri" pitchFamily="34" charset="0"/>
                          <a:cs typeface="Calibri" pitchFamily="34" charset="0"/>
                        </a:rPr>
                        <a:t>Sending/receiving medium-size files (photos, word processing)</a:t>
                      </a:r>
                    </a:p>
                    <a:p>
                      <a:pPr marL="285750" indent="-285750">
                        <a:buFont typeface="Arial" pitchFamily="34" charset="0"/>
                        <a:buChar char="•"/>
                      </a:pPr>
                      <a:r>
                        <a:rPr lang="en-US" sz="1500" baseline="0" dirty="0" smtClean="0">
                          <a:latin typeface="Calibri" pitchFamily="34" charset="0"/>
                          <a:cs typeface="Calibri" pitchFamily="34" charset="0"/>
                        </a:rPr>
                        <a:t>Limited streaming content; buffering a concern</a:t>
                      </a:r>
                    </a:p>
                    <a:p>
                      <a:pPr marL="285750" indent="-285750">
                        <a:buFont typeface="Arial" pitchFamily="34" charset="0"/>
                        <a:buChar char="•"/>
                      </a:pPr>
                      <a:r>
                        <a:rPr lang="en-US" sz="1500" baseline="0" dirty="0" smtClean="0">
                          <a:latin typeface="Calibri" pitchFamily="34" charset="0"/>
                          <a:cs typeface="Calibri" pitchFamily="34" charset="0"/>
                        </a:rPr>
                        <a:t>1-3 simultaneous internet devices</a:t>
                      </a:r>
                    </a:p>
                    <a:p>
                      <a:pPr marL="285750" indent="-285750">
                        <a:buFont typeface="Arial" pitchFamily="34" charset="0"/>
                        <a:buChar char="•"/>
                      </a:pPr>
                      <a:r>
                        <a:rPr lang="en-US" sz="1500" baseline="0" dirty="0" smtClean="0">
                          <a:latin typeface="Calibri" pitchFamily="34" charset="0"/>
                          <a:cs typeface="Calibri" pitchFamily="34" charset="0"/>
                        </a:rPr>
                        <a:t>Voice over IP</a:t>
                      </a:r>
                      <a:endParaRPr lang="en-US" sz="1500" dirty="0">
                        <a:latin typeface="Calibri" pitchFamily="34" charset="0"/>
                        <a:cs typeface="Calibri" pitchFamily="34" charset="0"/>
                      </a:endParaRPr>
                    </a:p>
                  </a:txBody>
                  <a:tcPr>
                    <a:solidFill>
                      <a:schemeClr val="accent3">
                        <a:lumMod val="40000"/>
                        <a:lumOff val="60000"/>
                      </a:schemeClr>
                    </a:solidFill>
                  </a:tcPr>
                </a:tc>
              </a:tr>
              <a:tr h="2264700">
                <a:tc>
                  <a:txBody>
                    <a:bodyPr/>
                    <a:lstStyle/>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r>
                        <a:rPr lang="en-US" sz="1500" dirty="0" smtClean="0">
                          <a:latin typeface="Calibri" pitchFamily="34" charset="0"/>
                          <a:cs typeface="Calibri" pitchFamily="34" charset="0"/>
                        </a:rPr>
                        <a:t>Served</a:t>
                      </a:r>
                      <a:endParaRPr lang="en-US" sz="1500" dirty="0">
                        <a:latin typeface="Calibri" pitchFamily="34" charset="0"/>
                        <a:cs typeface="Calibri" pitchFamily="34" charset="0"/>
                      </a:endParaRPr>
                    </a:p>
                  </a:txBody>
                  <a:tcPr>
                    <a:solidFill>
                      <a:schemeClr val="accent3">
                        <a:lumMod val="60000"/>
                        <a:lumOff val="40000"/>
                      </a:schemeClr>
                    </a:solidFill>
                  </a:tcPr>
                </a:tc>
                <a:tc>
                  <a:txBody>
                    <a:bodyPr/>
                    <a:lstStyle/>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r>
                        <a:rPr lang="en-US" sz="1500" dirty="0" smtClean="0">
                          <a:latin typeface="Calibri" pitchFamily="34" charset="0"/>
                          <a:cs typeface="Calibri" pitchFamily="34" charset="0"/>
                        </a:rPr>
                        <a:t>3 Mbps +</a:t>
                      </a:r>
                      <a:endParaRPr lang="en-US" sz="1500" dirty="0">
                        <a:latin typeface="Calibri" pitchFamily="34" charset="0"/>
                        <a:cs typeface="Calibri" pitchFamily="34" charset="0"/>
                      </a:endParaRPr>
                    </a:p>
                  </a:txBody>
                  <a:tcPr>
                    <a:solidFill>
                      <a:schemeClr val="accent3">
                        <a:lumMod val="60000"/>
                        <a:lumOff val="40000"/>
                      </a:schemeClr>
                    </a:solidFill>
                  </a:tcPr>
                </a:tc>
                <a:tc>
                  <a:txBody>
                    <a:bodyPr/>
                    <a:lstStyle/>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endParaRPr lang="en-US" sz="1500" dirty="0" smtClean="0">
                        <a:latin typeface="Calibri" pitchFamily="34" charset="0"/>
                        <a:cs typeface="Calibri" pitchFamily="34" charset="0"/>
                      </a:endParaRPr>
                    </a:p>
                    <a:p>
                      <a:pPr algn="ctr"/>
                      <a:r>
                        <a:rPr lang="en-US" sz="1500" dirty="0" smtClean="0">
                          <a:latin typeface="Calibri" pitchFamily="34" charset="0"/>
                          <a:cs typeface="Calibri" pitchFamily="34" charset="0"/>
                        </a:rPr>
                        <a:t>1.5 Mbps +</a:t>
                      </a:r>
                      <a:endParaRPr lang="en-US" sz="1500" dirty="0">
                        <a:latin typeface="Calibri" pitchFamily="34" charset="0"/>
                        <a:cs typeface="Calibri" pitchFamily="34" charset="0"/>
                      </a:endParaRPr>
                    </a:p>
                  </a:txBody>
                  <a:tcPr>
                    <a:solidFill>
                      <a:schemeClr val="accent3">
                        <a:lumMod val="60000"/>
                        <a:lumOff val="40000"/>
                      </a:schemeClr>
                    </a:solidFill>
                  </a:tcPr>
                </a:tc>
                <a:tc>
                  <a:txBody>
                    <a:bodyPr/>
                    <a:lstStyle/>
                    <a:p>
                      <a:pPr marL="285750" indent="-285750">
                        <a:buFont typeface="Arial" pitchFamily="34" charset="0"/>
                        <a:buChar char="•"/>
                      </a:pPr>
                      <a:r>
                        <a:rPr lang="en-US" sz="1500" dirty="0" smtClean="0">
                          <a:latin typeface="Calibri" pitchFamily="34" charset="0"/>
                          <a:cs typeface="Calibri" pitchFamily="34" charset="0"/>
                        </a:rPr>
                        <a:t>Sending/receiving large files</a:t>
                      </a:r>
                    </a:p>
                    <a:p>
                      <a:pPr marL="285750" indent="-285750">
                        <a:buFont typeface="Arial" pitchFamily="34" charset="0"/>
                        <a:buChar char="•"/>
                      </a:pPr>
                      <a:r>
                        <a:rPr lang="en-US" sz="1500" dirty="0" smtClean="0">
                          <a:latin typeface="Calibri" pitchFamily="34" charset="0"/>
                          <a:cs typeface="Calibri" pitchFamily="34" charset="0"/>
                        </a:rPr>
                        <a:t>Streaming</a:t>
                      </a:r>
                      <a:r>
                        <a:rPr lang="en-US" sz="1500" baseline="0" dirty="0" smtClean="0">
                          <a:latin typeface="Calibri" pitchFamily="34" charset="0"/>
                          <a:cs typeface="Calibri" pitchFamily="34" charset="0"/>
                        </a:rPr>
                        <a:t> HD content; buffering not a concern</a:t>
                      </a:r>
                    </a:p>
                    <a:p>
                      <a:pPr marL="285750" indent="-285750">
                        <a:buFont typeface="Arial" pitchFamily="34" charset="0"/>
                        <a:buChar char="•"/>
                      </a:pPr>
                      <a:r>
                        <a:rPr lang="en-US" sz="1500" baseline="0" dirty="0" smtClean="0">
                          <a:latin typeface="Calibri" pitchFamily="34" charset="0"/>
                          <a:cs typeface="Calibri" pitchFamily="34" charset="0"/>
                        </a:rPr>
                        <a:t>VPN access;  where speed of operation critical to job function</a:t>
                      </a:r>
                    </a:p>
                    <a:p>
                      <a:pPr marL="285750" indent="-285750">
                        <a:buFont typeface="Arial" pitchFamily="34" charset="0"/>
                        <a:buChar char="•"/>
                      </a:pPr>
                      <a:r>
                        <a:rPr lang="en-US" sz="1500" baseline="0" dirty="0" smtClean="0">
                          <a:latin typeface="Calibri" pitchFamily="34" charset="0"/>
                          <a:cs typeface="Calibri" pitchFamily="34" charset="0"/>
                        </a:rPr>
                        <a:t>5+ simultaneous internet devices</a:t>
                      </a:r>
                    </a:p>
                    <a:p>
                      <a:pPr marL="285750" indent="-285750">
                        <a:buFont typeface="Arial" pitchFamily="34" charset="0"/>
                        <a:buChar char="•"/>
                      </a:pPr>
                      <a:r>
                        <a:rPr lang="en-US" sz="1500" baseline="0" dirty="0" smtClean="0">
                          <a:latin typeface="Calibri" pitchFamily="34" charset="0"/>
                          <a:cs typeface="Calibri" pitchFamily="34" charset="0"/>
                        </a:rPr>
                        <a:t>Multi-player online gaming</a:t>
                      </a:r>
                    </a:p>
                    <a:p>
                      <a:pPr marL="285750" indent="-285750">
                        <a:buFont typeface="Arial" pitchFamily="34" charset="0"/>
                        <a:buChar char="•"/>
                      </a:pPr>
                      <a:r>
                        <a:rPr lang="en-US" sz="1500" baseline="0" dirty="0" smtClean="0">
                          <a:latin typeface="Calibri" pitchFamily="34" charset="0"/>
                          <a:cs typeface="Calibri" pitchFamily="34" charset="0"/>
                        </a:rPr>
                        <a:t>HD quality videoconferencing</a:t>
                      </a:r>
                    </a:p>
                    <a:p>
                      <a:pPr marL="285750" indent="-285750">
                        <a:buFont typeface="Arial" pitchFamily="34" charset="0"/>
                        <a:buChar char="•"/>
                      </a:pPr>
                      <a:r>
                        <a:rPr lang="en-US" sz="1500" baseline="0" dirty="0" smtClean="0">
                          <a:latin typeface="Calibri" pitchFamily="34" charset="0"/>
                          <a:cs typeface="Calibri" pitchFamily="34" charset="0"/>
                        </a:rPr>
                        <a:t>Teleworking</a:t>
                      </a:r>
                    </a:p>
                    <a:p>
                      <a:pPr marL="285750" indent="-285750">
                        <a:buFont typeface="Arial" pitchFamily="34" charset="0"/>
                        <a:buChar char="•"/>
                      </a:pPr>
                      <a:r>
                        <a:rPr lang="en-US" sz="1500" baseline="0" dirty="0" smtClean="0">
                          <a:latin typeface="Calibri" pitchFamily="34" charset="0"/>
                          <a:cs typeface="Calibri" pitchFamily="34" charset="0"/>
                        </a:rPr>
                        <a:t>Real-time HD medical imaging and consultation</a:t>
                      </a:r>
                    </a:p>
                    <a:p>
                      <a:pPr marL="285750" indent="-285750">
                        <a:buFont typeface="Arial" pitchFamily="34" charset="0"/>
                        <a:buChar char="•"/>
                      </a:pPr>
                      <a:r>
                        <a:rPr lang="en-US" sz="1500" baseline="0" dirty="0" smtClean="0">
                          <a:latin typeface="Calibri" pitchFamily="34" charset="0"/>
                          <a:cs typeface="Calibri" pitchFamily="34" charset="0"/>
                        </a:rPr>
                        <a:t>“Internet 2” connectivity and applications</a:t>
                      </a:r>
                      <a:endParaRPr lang="en-US" sz="1500" dirty="0">
                        <a:latin typeface="Calibri" pitchFamily="34" charset="0"/>
                        <a:cs typeface="Calibri" pitchFamily="34" charset="0"/>
                      </a:endParaRPr>
                    </a:p>
                  </a:txBody>
                  <a:tcPr>
                    <a:solidFill>
                      <a:schemeClr val="accent3">
                        <a:lumMod val="60000"/>
                        <a:lumOff val="40000"/>
                      </a:schemeClr>
                    </a:solidFill>
                  </a:tcPr>
                </a:tc>
              </a:tr>
            </a:tbl>
          </a:graphicData>
        </a:graphic>
      </p:graphicFrame>
    </p:spTree>
    <p:extLst>
      <p:ext uri="{BB962C8B-B14F-4D97-AF65-F5344CB8AC3E}">
        <p14:creationId xmlns="" xmlns:p14="http://schemas.microsoft.com/office/powerpoint/2010/main" val="238212457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25" y="19050"/>
            <a:ext cx="9144000" cy="1219200"/>
          </a:xfrm>
          <a:solidFill>
            <a:schemeClr val="accent1">
              <a:lumMod val="75000"/>
            </a:schemeClr>
          </a:solidFill>
        </p:spPr>
        <p:txBody>
          <a:bodyPr>
            <a:normAutofit/>
          </a:bodyPr>
          <a:lstStyle/>
          <a:p>
            <a:pPr algn="ctr" eaLnBrk="1" hangingPunct="1">
              <a:defRPr/>
            </a:pPr>
            <a:r>
              <a:rPr lang="en-US" sz="3600" b="0" dirty="0" smtClean="0">
                <a:solidFill>
                  <a:srgbClr val="F2F2F2"/>
                </a:solidFill>
                <a:latin typeface="Candara" pitchFamily="34" charset="0"/>
                <a:cs typeface="Arial" charset="0"/>
              </a:rPr>
              <a:t>Participating NH Broadband Providers</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(39 as of Fall, 2012)</a:t>
            </a:r>
          </a:p>
        </p:txBody>
      </p:sp>
      <p:graphicFrame>
        <p:nvGraphicFramePr>
          <p:cNvPr id="5" name="Table 4"/>
          <p:cNvGraphicFramePr>
            <a:graphicFrameLocks noGrp="1"/>
          </p:cNvGraphicFramePr>
          <p:nvPr>
            <p:extLst>
              <p:ext uri="{D42A27DB-BD31-4B8C-83A1-F6EECF244321}">
                <p14:modId xmlns="" xmlns:p14="http://schemas.microsoft.com/office/powerpoint/2010/main" val="1567702224"/>
              </p:ext>
            </p:extLst>
          </p:nvPr>
        </p:nvGraphicFramePr>
        <p:xfrm>
          <a:off x="76200" y="1386840"/>
          <a:ext cx="3276600" cy="1722120"/>
        </p:xfrm>
        <a:graphic>
          <a:graphicData uri="http://schemas.openxmlformats.org/drawingml/2006/table">
            <a:tbl>
              <a:tblPr firstRow="1" bandRow="1">
                <a:tableStyleId>{5C22544A-7EE6-4342-B048-85BDC9FD1C3A}</a:tableStyleId>
              </a:tblPr>
              <a:tblGrid>
                <a:gridCol w="3276600"/>
              </a:tblGrid>
              <a:tr h="274320">
                <a:tc>
                  <a:txBody>
                    <a:bodyPr/>
                    <a:lstStyle/>
                    <a:p>
                      <a:r>
                        <a:rPr lang="en-US" sz="1600" dirty="0" smtClean="0">
                          <a:latin typeface="Calibri" pitchFamily="34" charset="0"/>
                          <a:cs typeface="Calibri" pitchFamily="34" charset="0"/>
                        </a:rPr>
                        <a:t>Cable (5)</a:t>
                      </a:r>
                      <a:endParaRPr lang="en-US" sz="16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Argent Communications, LLC (also Fixed Wireless)</a:t>
                      </a:r>
                    </a:p>
                  </a:txBody>
                  <a:tcPr/>
                </a:tc>
              </a:tr>
              <a:tr h="289560">
                <a:tc>
                  <a:txBody>
                    <a:bodyPr/>
                    <a:lstStyle/>
                    <a:p>
                      <a:r>
                        <a:rPr lang="en-US" sz="1200" dirty="0" smtClean="0">
                          <a:latin typeface="Calibri" pitchFamily="34" charset="0"/>
                          <a:cs typeface="Calibri" pitchFamily="34" charset="0"/>
                        </a:rPr>
                        <a:t>Charter Communications Inc.</a:t>
                      </a:r>
                      <a:endParaRPr lang="en-US" sz="1200" dirty="0">
                        <a:latin typeface="Calibri" pitchFamily="34" charset="0"/>
                        <a:cs typeface="Calibri" pitchFamily="34" charset="0"/>
                      </a:endParaRPr>
                    </a:p>
                  </a:txBody>
                  <a:tcPr/>
                </a:tc>
              </a:tr>
              <a:tr h="228600">
                <a:tc>
                  <a:txBody>
                    <a:bodyPr/>
                    <a:lstStyle/>
                    <a:p>
                      <a:r>
                        <a:rPr lang="en-US" sz="1200" dirty="0" smtClean="0">
                          <a:latin typeface="Calibri" pitchFamily="34" charset="0"/>
                          <a:cs typeface="Calibri" pitchFamily="34" charset="0"/>
                        </a:rPr>
                        <a:t>Comcast</a:t>
                      </a:r>
                      <a:r>
                        <a:rPr lang="en-US" sz="1200" baseline="0" dirty="0" smtClean="0">
                          <a:latin typeface="Calibri" pitchFamily="34" charset="0"/>
                          <a:cs typeface="Calibri" pitchFamily="34" charset="0"/>
                        </a:rPr>
                        <a:t> Cable Communications, LLC</a:t>
                      </a:r>
                      <a:endParaRPr lang="en-US" sz="12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MetroCast</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Time Warner Cable</a:t>
                      </a:r>
                      <a:endParaRPr lang="en-US" sz="1200" dirty="0">
                        <a:latin typeface="Calibri" pitchFamily="34" charset="0"/>
                        <a:cs typeface="Calibri" pitchFamily="34" charset="0"/>
                      </a:endParaRPr>
                    </a:p>
                  </a:txBody>
                  <a:tcPr/>
                </a:tc>
              </a:tr>
            </a:tbl>
          </a:graphicData>
        </a:graphic>
      </p:graphicFrame>
      <p:graphicFrame>
        <p:nvGraphicFramePr>
          <p:cNvPr id="7" name="Table 6"/>
          <p:cNvGraphicFramePr>
            <a:graphicFrameLocks noGrp="1"/>
          </p:cNvGraphicFramePr>
          <p:nvPr>
            <p:extLst>
              <p:ext uri="{D42A27DB-BD31-4B8C-83A1-F6EECF244321}">
                <p14:modId xmlns="" xmlns:p14="http://schemas.microsoft.com/office/powerpoint/2010/main" val="3961060200"/>
              </p:ext>
            </p:extLst>
          </p:nvPr>
        </p:nvGraphicFramePr>
        <p:xfrm>
          <a:off x="76200" y="3307080"/>
          <a:ext cx="3276600" cy="3048000"/>
        </p:xfrm>
        <a:graphic>
          <a:graphicData uri="http://schemas.openxmlformats.org/drawingml/2006/table">
            <a:tbl>
              <a:tblPr firstRow="1" bandRow="1">
                <a:tableStyleId>{5C22544A-7EE6-4342-B048-85BDC9FD1C3A}</a:tableStyleId>
              </a:tblPr>
              <a:tblGrid>
                <a:gridCol w="3276600"/>
              </a:tblGrid>
              <a:tr h="274320">
                <a:tc>
                  <a:txBody>
                    <a:bodyPr/>
                    <a:lstStyle/>
                    <a:p>
                      <a:r>
                        <a:rPr lang="en-US" sz="1600" dirty="0" smtClean="0">
                          <a:latin typeface="Calibri" pitchFamily="34" charset="0"/>
                          <a:cs typeface="Calibri" pitchFamily="34" charset="0"/>
                        </a:rPr>
                        <a:t>DSL (9)</a:t>
                      </a:r>
                      <a:endParaRPr lang="en-US" sz="16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Covad</a:t>
                      </a:r>
                      <a:r>
                        <a:rPr lang="en-US" sz="1200" baseline="0" dirty="0" smtClean="0">
                          <a:latin typeface="Calibri" pitchFamily="34" charset="0"/>
                          <a:cs typeface="Calibri" pitchFamily="34" charset="0"/>
                        </a:rPr>
                        <a:t> Communications Company (also Other Copper Wireline, Middle Mile)</a:t>
                      </a:r>
                      <a:endParaRPr lang="en-US" sz="1200" dirty="0" smtClean="0">
                        <a:latin typeface="Calibri" pitchFamily="34" charset="0"/>
                        <a:cs typeface="Calibri" pitchFamily="34" charset="0"/>
                      </a:endParaRPr>
                    </a:p>
                  </a:txBody>
                  <a:tcPr/>
                </a:tc>
              </a:tr>
              <a:tr h="289560">
                <a:tc>
                  <a:txBody>
                    <a:bodyPr/>
                    <a:lstStyle/>
                    <a:p>
                      <a:r>
                        <a:rPr lang="en-US" sz="1200" dirty="0" smtClean="0">
                          <a:latin typeface="Calibri" pitchFamily="34" charset="0"/>
                          <a:cs typeface="Calibri" pitchFamily="34" charset="0"/>
                        </a:rPr>
                        <a:t>Dunbarton Telephone Company, Inc.</a:t>
                      </a:r>
                      <a:endParaRPr lang="en-US" sz="1200" dirty="0">
                        <a:latin typeface="Calibri" pitchFamily="34" charset="0"/>
                        <a:cs typeface="Calibri" pitchFamily="34" charset="0"/>
                      </a:endParaRPr>
                    </a:p>
                  </a:txBody>
                  <a:tcPr/>
                </a:tc>
              </a:tr>
              <a:tr h="320040">
                <a:tc>
                  <a:txBody>
                    <a:bodyPr/>
                    <a:lstStyle/>
                    <a:p>
                      <a:r>
                        <a:rPr lang="en-US" sz="1200" dirty="0" smtClean="0">
                          <a:latin typeface="Calibri" pitchFamily="34" charset="0"/>
                          <a:cs typeface="Calibri" pitchFamily="34" charset="0"/>
                        </a:rPr>
                        <a:t>FairPoint Communications, Inc.</a:t>
                      </a:r>
                      <a:endParaRPr lang="en-US" sz="12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G4</a:t>
                      </a:r>
                      <a:r>
                        <a:rPr lang="en-US" sz="1200" baseline="0" dirty="0" smtClean="0">
                          <a:latin typeface="Calibri" pitchFamily="34" charset="0"/>
                          <a:cs typeface="Calibri" pitchFamily="34" charset="0"/>
                        </a:rPr>
                        <a:t> Communications (also Middle Mile)</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Granite</a:t>
                      </a:r>
                      <a:r>
                        <a:rPr lang="en-US" sz="1200" baseline="0" dirty="0" smtClean="0">
                          <a:latin typeface="Calibri" pitchFamily="34" charset="0"/>
                          <a:cs typeface="Calibri" pitchFamily="34" charset="0"/>
                        </a:rPr>
                        <a:t> State Communications (also Fiber)</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GWI (also Other Copper Wireline)</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OTT Communications (also</a:t>
                      </a:r>
                      <a:r>
                        <a:rPr lang="en-US" sz="1200" baseline="0" dirty="0" smtClean="0">
                          <a:latin typeface="Calibri" pitchFamily="34" charset="0"/>
                          <a:cs typeface="Calibri" pitchFamily="34" charset="0"/>
                        </a:rPr>
                        <a:t> Middle Mile)</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Sovernet Communication</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TDS Telecom (also</a:t>
                      </a:r>
                      <a:r>
                        <a:rPr lang="en-US" sz="1200" baseline="0" dirty="0" smtClean="0">
                          <a:latin typeface="Calibri" pitchFamily="34" charset="0"/>
                          <a:cs typeface="Calibri" pitchFamily="34" charset="0"/>
                        </a:rPr>
                        <a:t> Fiber, Middle Mile)</a:t>
                      </a:r>
                      <a:endParaRPr lang="en-US" sz="1200" dirty="0">
                        <a:latin typeface="Calibri" pitchFamily="34" charset="0"/>
                        <a:cs typeface="Calibri" pitchFamily="34" charset="0"/>
                      </a:endParaRPr>
                    </a:p>
                  </a:txBody>
                  <a:tcPr/>
                </a:tc>
              </a:tr>
            </a:tbl>
          </a:graphicData>
        </a:graphic>
      </p:graphicFrame>
      <p:graphicFrame>
        <p:nvGraphicFramePr>
          <p:cNvPr id="8" name="Table 7"/>
          <p:cNvGraphicFramePr>
            <a:graphicFrameLocks noGrp="1"/>
          </p:cNvGraphicFramePr>
          <p:nvPr>
            <p:extLst>
              <p:ext uri="{D42A27DB-BD31-4B8C-83A1-F6EECF244321}">
                <p14:modId xmlns="" xmlns:p14="http://schemas.microsoft.com/office/powerpoint/2010/main" val="4137513542"/>
              </p:ext>
            </p:extLst>
          </p:nvPr>
        </p:nvGraphicFramePr>
        <p:xfrm>
          <a:off x="3467100" y="1386840"/>
          <a:ext cx="2514600" cy="2819400"/>
        </p:xfrm>
        <a:graphic>
          <a:graphicData uri="http://schemas.openxmlformats.org/drawingml/2006/table">
            <a:tbl>
              <a:tblPr firstRow="1" bandRow="1">
                <a:tableStyleId>{5C22544A-7EE6-4342-B048-85BDC9FD1C3A}</a:tableStyleId>
              </a:tblPr>
              <a:tblGrid>
                <a:gridCol w="2514600"/>
              </a:tblGrid>
              <a:tr h="274320">
                <a:tc>
                  <a:txBody>
                    <a:bodyPr/>
                    <a:lstStyle/>
                    <a:p>
                      <a:r>
                        <a:rPr lang="en-US" sz="1600" baseline="0" dirty="0" smtClean="0">
                          <a:latin typeface="Calibri" pitchFamily="34" charset="0"/>
                          <a:cs typeface="Calibri" pitchFamily="34" charset="0"/>
                        </a:rPr>
                        <a:t>Fixed Wireless (9)</a:t>
                      </a:r>
                      <a:endParaRPr lang="en-US" sz="16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Cyberpine Cooperative, Inc.</a:t>
                      </a:r>
                    </a:p>
                  </a:txBody>
                  <a:tcPr/>
                </a:tc>
              </a:tr>
              <a:tr h="289560">
                <a:tc>
                  <a:txBody>
                    <a:bodyPr/>
                    <a:lstStyle/>
                    <a:p>
                      <a:r>
                        <a:rPr lang="en-US" sz="1200" dirty="0" smtClean="0">
                          <a:latin typeface="Calibri" pitchFamily="34" charset="0"/>
                          <a:cs typeface="Calibri" pitchFamily="34" charset="0"/>
                        </a:rPr>
                        <a:t>Great Auk Wireless</a:t>
                      </a:r>
                      <a:endParaRPr lang="en-US" sz="1200" dirty="0">
                        <a:latin typeface="Calibri" pitchFamily="34" charset="0"/>
                        <a:cs typeface="Calibri" pitchFamily="34" charset="0"/>
                      </a:endParaRPr>
                    </a:p>
                  </a:txBody>
                  <a:tcPr/>
                </a:tc>
              </a:tr>
              <a:tr h="228600">
                <a:tc>
                  <a:txBody>
                    <a:bodyPr/>
                    <a:lstStyle/>
                    <a:p>
                      <a:r>
                        <a:rPr lang="en-US" sz="1200" dirty="0" smtClean="0">
                          <a:latin typeface="Calibri" pitchFamily="34" charset="0"/>
                          <a:cs typeface="Calibri" pitchFamily="34" charset="0"/>
                        </a:rPr>
                        <a:t>IAMNOW.net</a:t>
                      </a:r>
                      <a:endParaRPr lang="en-US" sz="12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Lakes Region Wireless</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Spectra Access</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Tamworth</a:t>
                      </a:r>
                      <a:r>
                        <a:rPr lang="en-US" sz="1200" baseline="0" dirty="0" smtClean="0">
                          <a:latin typeface="Calibri" pitchFamily="34" charset="0"/>
                          <a:cs typeface="Calibri" pitchFamily="34" charset="0"/>
                        </a:rPr>
                        <a:t> Wireless Cooperative</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Wave Comm, LLC</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Wireless LINC of NH and VT</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WiValley</a:t>
                      </a:r>
                      <a:endParaRPr lang="en-US" sz="1200" dirty="0">
                        <a:latin typeface="Calibri" pitchFamily="34" charset="0"/>
                        <a:cs typeface="Calibri" pitchFamily="34" charset="0"/>
                      </a:endParaRPr>
                    </a:p>
                  </a:txBody>
                  <a:tcPr/>
                </a:tc>
              </a:tr>
            </a:tbl>
          </a:graphicData>
        </a:graphic>
      </p:graphicFrame>
      <p:graphicFrame>
        <p:nvGraphicFramePr>
          <p:cNvPr id="9" name="Table 8"/>
          <p:cNvGraphicFramePr>
            <a:graphicFrameLocks noGrp="1"/>
          </p:cNvGraphicFramePr>
          <p:nvPr>
            <p:extLst>
              <p:ext uri="{D42A27DB-BD31-4B8C-83A1-F6EECF244321}">
                <p14:modId xmlns="" xmlns:p14="http://schemas.microsoft.com/office/powerpoint/2010/main" val="2201919316"/>
              </p:ext>
            </p:extLst>
          </p:nvPr>
        </p:nvGraphicFramePr>
        <p:xfrm>
          <a:off x="3505200" y="4587240"/>
          <a:ext cx="2438400" cy="1722120"/>
        </p:xfrm>
        <a:graphic>
          <a:graphicData uri="http://schemas.openxmlformats.org/drawingml/2006/table">
            <a:tbl>
              <a:tblPr firstRow="1" bandRow="1">
                <a:tableStyleId>{5C22544A-7EE6-4342-B048-85BDC9FD1C3A}</a:tableStyleId>
              </a:tblPr>
              <a:tblGrid>
                <a:gridCol w="2438400"/>
              </a:tblGrid>
              <a:tr h="274320">
                <a:tc>
                  <a:txBody>
                    <a:bodyPr/>
                    <a:lstStyle/>
                    <a:p>
                      <a:r>
                        <a:rPr lang="en-US" sz="1600" dirty="0" smtClean="0">
                          <a:latin typeface="Calibri" pitchFamily="34" charset="0"/>
                          <a:cs typeface="Calibri" pitchFamily="34" charset="0"/>
                        </a:rPr>
                        <a:t>Mobile</a:t>
                      </a:r>
                      <a:r>
                        <a:rPr lang="en-US" sz="1600" baseline="0" dirty="0" smtClean="0">
                          <a:latin typeface="Calibri" pitchFamily="34" charset="0"/>
                          <a:cs typeface="Calibri" pitchFamily="34" charset="0"/>
                        </a:rPr>
                        <a:t> Wireless (5)</a:t>
                      </a:r>
                      <a:endParaRPr lang="en-US" sz="16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AT&amp;T Mobility, LLC</a:t>
                      </a:r>
                    </a:p>
                  </a:txBody>
                  <a:tcPr/>
                </a:tc>
              </a:tr>
              <a:tr h="289560">
                <a:tc>
                  <a:txBody>
                    <a:bodyPr/>
                    <a:lstStyle/>
                    <a:p>
                      <a:r>
                        <a:rPr lang="en-US" sz="1200" dirty="0" smtClean="0">
                          <a:latin typeface="Calibri" pitchFamily="34" charset="0"/>
                          <a:cs typeface="Calibri" pitchFamily="34" charset="0"/>
                        </a:rPr>
                        <a:t>Sprint</a:t>
                      </a:r>
                      <a:endParaRPr lang="en-US" sz="1200" dirty="0">
                        <a:latin typeface="Calibri" pitchFamily="34" charset="0"/>
                        <a:cs typeface="Calibri" pitchFamily="34" charset="0"/>
                      </a:endParaRPr>
                    </a:p>
                  </a:txBody>
                  <a:tcPr/>
                </a:tc>
              </a:tr>
              <a:tr h="228600">
                <a:tc>
                  <a:txBody>
                    <a:bodyPr/>
                    <a:lstStyle/>
                    <a:p>
                      <a:r>
                        <a:rPr lang="en-US" sz="1200" dirty="0" smtClean="0">
                          <a:latin typeface="Calibri" pitchFamily="34" charset="0"/>
                          <a:cs typeface="Calibri" pitchFamily="34" charset="0"/>
                        </a:rPr>
                        <a:t>T-Mobile</a:t>
                      </a:r>
                      <a:endParaRPr lang="en-US" sz="12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U.S.</a:t>
                      </a:r>
                      <a:r>
                        <a:rPr lang="en-US" sz="1200" baseline="0" dirty="0" smtClean="0">
                          <a:latin typeface="Calibri" pitchFamily="34" charset="0"/>
                          <a:cs typeface="Calibri" pitchFamily="34" charset="0"/>
                        </a:rPr>
                        <a:t> Cellular</a:t>
                      </a:r>
                      <a:endParaRPr lang="en-US" sz="1200" dirty="0">
                        <a:latin typeface="Calibri" pitchFamily="34" charset="0"/>
                        <a:cs typeface="Calibri" pitchFamily="34" charset="0"/>
                      </a:endParaRPr>
                    </a:p>
                  </a:txBody>
                  <a:tcPr/>
                </a:tc>
              </a:tr>
              <a:tr h="0">
                <a:tc>
                  <a:txBody>
                    <a:bodyPr/>
                    <a:lstStyle/>
                    <a:p>
                      <a:r>
                        <a:rPr lang="en-US" sz="1200" dirty="0" smtClean="0">
                          <a:latin typeface="Calibri" pitchFamily="34" charset="0"/>
                          <a:cs typeface="Calibri" pitchFamily="34" charset="0"/>
                        </a:rPr>
                        <a:t>Verizon Wireless</a:t>
                      </a:r>
                      <a:endParaRPr lang="en-US" sz="1200" dirty="0">
                        <a:latin typeface="Calibri" pitchFamily="34" charset="0"/>
                        <a:cs typeface="Calibri" pitchFamily="34" charset="0"/>
                      </a:endParaRPr>
                    </a:p>
                  </a:txBody>
                  <a:tcPr/>
                </a:tc>
              </a:tr>
            </a:tbl>
          </a:graphicData>
        </a:graphic>
      </p:graphicFrame>
      <p:graphicFrame>
        <p:nvGraphicFramePr>
          <p:cNvPr id="10" name="Table 9"/>
          <p:cNvGraphicFramePr>
            <a:graphicFrameLocks noGrp="1"/>
          </p:cNvGraphicFramePr>
          <p:nvPr>
            <p:extLst>
              <p:ext uri="{D42A27DB-BD31-4B8C-83A1-F6EECF244321}">
                <p14:modId xmlns="" xmlns:p14="http://schemas.microsoft.com/office/powerpoint/2010/main" val="2383317152"/>
              </p:ext>
            </p:extLst>
          </p:nvPr>
        </p:nvGraphicFramePr>
        <p:xfrm>
          <a:off x="6096000" y="4861560"/>
          <a:ext cx="2891692" cy="1447800"/>
        </p:xfrm>
        <a:graphic>
          <a:graphicData uri="http://schemas.openxmlformats.org/drawingml/2006/table">
            <a:tbl>
              <a:tblPr firstRow="1" bandRow="1">
                <a:tableStyleId>{5C22544A-7EE6-4342-B048-85BDC9FD1C3A}</a:tableStyleId>
              </a:tblPr>
              <a:tblGrid>
                <a:gridCol w="2891692"/>
              </a:tblGrid>
              <a:tr h="274320">
                <a:tc>
                  <a:txBody>
                    <a:bodyPr/>
                    <a:lstStyle/>
                    <a:p>
                      <a:r>
                        <a:rPr lang="en-US" sz="1600" dirty="0" smtClean="0">
                          <a:latin typeface="Calibri" pitchFamily="34" charset="0"/>
                          <a:cs typeface="Calibri" pitchFamily="34" charset="0"/>
                        </a:rPr>
                        <a:t>Satellite (4)</a:t>
                      </a:r>
                      <a:endParaRPr lang="en-US" sz="16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HughesNet</a:t>
                      </a:r>
                    </a:p>
                  </a:txBody>
                  <a:tcPr/>
                </a:tc>
              </a:tr>
              <a:tr h="289560">
                <a:tc>
                  <a:txBody>
                    <a:bodyPr/>
                    <a:lstStyle/>
                    <a:p>
                      <a:r>
                        <a:rPr lang="en-US" sz="1200" dirty="0" smtClean="0">
                          <a:latin typeface="Calibri" pitchFamily="34" charset="0"/>
                          <a:cs typeface="Calibri" pitchFamily="34" charset="0"/>
                        </a:rPr>
                        <a:t>Skycasters</a:t>
                      </a:r>
                      <a:endParaRPr lang="en-US" sz="1200" dirty="0">
                        <a:latin typeface="Calibri" pitchFamily="34" charset="0"/>
                        <a:cs typeface="Calibri" pitchFamily="34" charset="0"/>
                      </a:endParaRPr>
                    </a:p>
                  </a:txBody>
                  <a:tcPr/>
                </a:tc>
              </a:tr>
              <a:tr h="228600">
                <a:tc>
                  <a:txBody>
                    <a:bodyPr/>
                    <a:lstStyle/>
                    <a:p>
                      <a:r>
                        <a:rPr lang="en-US" sz="1200" dirty="0" smtClean="0">
                          <a:latin typeface="Calibri" pitchFamily="34" charset="0"/>
                          <a:cs typeface="Calibri" pitchFamily="34" charset="0"/>
                        </a:rPr>
                        <a:t>StarBand Communications,</a:t>
                      </a:r>
                      <a:r>
                        <a:rPr lang="en-US" sz="1200" baseline="0" dirty="0" smtClean="0">
                          <a:latin typeface="Calibri" pitchFamily="34" charset="0"/>
                          <a:cs typeface="Calibri" pitchFamily="34" charset="0"/>
                        </a:rPr>
                        <a:t> Inc.</a:t>
                      </a:r>
                      <a:endParaRPr lang="en-US" sz="12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WildBlue</a:t>
                      </a:r>
                      <a:r>
                        <a:rPr lang="en-US" sz="1200" baseline="0" dirty="0" smtClean="0">
                          <a:latin typeface="Calibri" pitchFamily="34" charset="0"/>
                          <a:cs typeface="Calibri" pitchFamily="34" charset="0"/>
                        </a:rPr>
                        <a:t> Communications, Inc.</a:t>
                      </a:r>
                      <a:endParaRPr lang="en-US" sz="1200" dirty="0">
                        <a:latin typeface="Calibri" pitchFamily="34" charset="0"/>
                        <a:cs typeface="Calibri" pitchFamily="34" charset="0"/>
                      </a:endParaRPr>
                    </a:p>
                  </a:txBody>
                  <a:tcPr/>
                </a:tc>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3474842728"/>
              </p:ext>
            </p:extLst>
          </p:nvPr>
        </p:nvGraphicFramePr>
        <p:xfrm>
          <a:off x="6096000" y="2682240"/>
          <a:ext cx="2895600" cy="1722120"/>
        </p:xfrm>
        <a:graphic>
          <a:graphicData uri="http://schemas.openxmlformats.org/drawingml/2006/table">
            <a:tbl>
              <a:tblPr firstRow="1" bandRow="1">
                <a:tableStyleId>{5C22544A-7EE6-4342-B048-85BDC9FD1C3A}</a:tableStyleId>
              </a:tblPr>
              <a:tblGrid>
                <a:gridCol w="2895600"/>
              </a:tblGrid>
              <a:tr h="274320">
                <a:tc>
                  <a:txBody>
                    <a:bodyPr/>
                    <a:lstStyle/>
                    <a:p>
                      <a:r>
                        <a:rPr lang="en-US" sz="1600" dirty="0" smtClean="0">
                          <a:latin typeface="Calibri" pitchFamily="34" charset="0"/>
                          <a:cs typeface="Calibri" pitchFamily="34" charset="0"/>
                        </a:rPr>
                        <a:t>Middle Mile (5)</a:t>
                      </a:r>
                      <a:endParaRPr lang="en-US" sz="16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DSCI Corporation</a:t>
                      </a:r>
                    </a:p>
                  </a:txBody>
                  <a:tcPr/>
                </a:tc>
              </a:tr>
              <a:tr h="289560">
                <a:tc>
                  <a:txBody>
                    <a:bodyPr/>
                    <a:lstStyle/>
                    <a:p>
                      <a:r>
                        <a:rPr lang="en-US" sz="1200" dirty="0" smtClean="0">
                          <a:latin typeface="Calibri" pitchFamily="34" charset="0"/>
                          <a:cs typeface="Calibri" pitchFamily="34" charset="0"/>
                        </a:rPr>
                        <a:t>Freedom Ring Communications</a:t>
                      </a:r>
                      <a:endParaRPr lang="en-US" sz="1200" dirty="0">
                        <a:latin typeface="Calibri" pitchFamily="34" charset="0"/>
                        <a:cs typeface="Calibri" pitchFamily="34" charset="0"/>
                      </a:endParaRPr>
                    </a:p>
                  </a:txBody>
                  <a:tcPr/>
                </a:tc>
              </a:tr>
              <a:tr h="228600">
                <a:tc>
                  <a:txBody>
                    <a:bodyPr/>
                    <a:lstStyle/>
                    <a:p>
                      <a:r>
                        <a:rPr lang="en-US" sz="1200" dirty="0" smtClean="0">
                          <a:latin typeface="Calibri" pitchFamily="34" charset="0"/>
                          <a:cs typeface="Calibri" pitchFamily="34" charset="0"/>
                        </a:rPr>
                        <a:t>Lightower</a:t>
                      </a:r>
                      <a:r>
                        <a:rPr lang="en-US" sz="1200" baseline="0" dirty="0" smtClean="0">
                          <a:latin typeface="Calibri" pitchFamily="34" charset="0"/>
                          <a:cs typeface="Calibri" pitchFamily="34" charset="0"/>
                        </a:rPr>
                        <a:t> Fiber Networks</a:t>
                      </a:r>
                      <a:endParaRPr lang="en-US" sz="12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Oxford Networks</a:t>
                      </a:r>
                      <a:endParaRPr lang="en-US" sz="12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Sidera Networks, LLC</a:t>
                      </a:r>
                      <a:endParaRPr lang="en-US" sz="1200" dirty="0">
                        <a:latin typeface="Calibri" pitchFamily="34" charset="0"/>
                        <a:cs typeface="Calibri" pitchFamily="34" charset="0"/>
                      </a:endParaRPr>
                    </a:p>
                  </a:txBody>
                  <a:tcPr/>
                </a:tc>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2653953090"/>
              </p:ext>
            </p:extLst>
          </p:nvPr>
        </p:nvGraphicFramePr>
        <p:xfrm>
          <a:off x="6096000" y="1386840"/>
          <a:ext cx="2895600" cy="899160"/>
        </p:xfrm>
        <a:graphic>
          <a:graphicData uri="http://schemas.openxmlformats.org/drawingml/2006/table">
            <a:tbl>
              <a:tblPr firstRow="1" bandRow="1">
                <a:tableStyleId>{5C22544A-7EE6-4342-B048-85BDC9FD1C3A}</a:tableStyleId>
              </a:tblPr>
              <a:tblGrid>
                <a:gridCol w="2895600"/>
              </a:tblGrid>
              <a:tr h="274320">
                <a:tc>
                  <a:txBody>
                    <a:bodyPr/>
                    <a:lstStyle/>
                    <a:p>
                      <a:r>
                        <a:rPr lang="en-US" sz="1600" dirty="0" smtClean="0">
                          <a:latin typeface="Calibri" pitchFamily="34" charset="0"/>
                          <a:cs typeface="Calibri" pitchFamily="34" charset="0"/>
                        </a:rPr>
                        <a:t>Fiber (2)</a:t>
                      </a:r>
                      <a:endParaRPr lang="en-US" sz="1600" dirty="0">
                        <a:latin typeface="Calibri" pitchFamily="34" charset="0"/>
                        <a:cs typeface="Calibri" pitchFamily="34" charset="0"/>
                      </a:endParaRPr>
                    </a:p>
                  </a:txBody>
                  <a:tcPr/>
                </a:tc>
              </a:tr>
              <a:tr h="259080">
                <a:tc>
                  <a:txBody>
                    <a:bodyPr/>
                    <a:lstStyle/>
                    <a:p>
                      <a:r>
                        <a:rPr lang="en-US" sz="1200" dirty="0" smtClean="0">
                          <a:latin typeface="Calibri" pitchFamily="34" charset="0"/>
                          <a:cs typeface="Calibri" pitchFamily="34" charset="0"/>
                        </a:rPr>
                        <a:t>Level 3 Communications (also Middle Mile)</a:t>
                      </a:r>
                    </a:p>
                  </a:txBody>
                  <a:tcPr/>
                </a:tc>
              </a:tr>
              <a:tr h="289560">
                <a:tc>
                  <a:txBody>
                    <a:bodyPr/>
                    <a:lstStyle/>
                    <a:p>
                      <a:r>
                        <a:rPr lang="en-US" sz="1200" dirty="0" smtClean="0">
                          <a:latin typeface="Calibri" pitchFamily="34" charset="0"/>
                          <a:cs typeface="Calibri" pitchFamily="34" charset="0"/>
                        </a:rPr>
                        <a:t>Topsham Communications</a:t>
                      </a:r>
                      <a:endParaRPr lang="en-US" sz="1200" dirty="0">
                        <a:latin typeface="Calibri" pitchFamily="34" charset="0"/>
                        <a:cs typeface="Calibri" pitchFamily="34" charset="0"/>
                      </a:endParaRPr>
                    </a:p>
                  </a:txBody>
                  <a:tcPr/>
                </a:tc>
              </a:tr>
            </a:tbl>
          </a:graphicData>
        </a:graphic>
      </p:graphicFrame>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340375445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smtClean="0">
                <a:solidFill>
                  <a:srgbClr val="F2F2F2"/>
                </a:solidFill>
                <a:latin typeface="Candara" pitchFamily="34" charset="0"/>
                <a:cs typeface="Arial" charset="0"/>
              </a:rPr>
              <a:t>Authority</a:t>
            </a:r>
            <a:endParaRPr lang="en-US" sz="3600" dirty="0">
              <a:solidFill>
                <a:srgbClr val="F2F2F2"/>
              </a:solidFill>
              <a:latin typeface="Candara" pitchFamily="34" charset="0"/>
              <a:cs typeface="Arial" charset="0"/>
            </a:endParaRPr>
          </a:p>
        </p:txBody>
      </p:sp>
      <p:sp>
        <p:nvSpPr>
          <p:cNvPr id="2" name="Footer Placeholder 1"/>
          <p:cNvSpPr>
            <a:spLocks noGrp="1"/>
          </p:cNvSpPr>
          <p:nvPr>
            <p:ph type="ftr" sz="quarter" idx="15"/>
          </p:nvPr>
        </p:nvSpPr>
        <p:spPr/>
        <p:txBody>
          <a:bodyPr/>
          <a:lstStyle/>
          <a:p>
            <a:pPr>
              <a:defRPr/>
            </a:pPr>
            <a:r>
              <a:rPr lang="en-US" smtClean="0"/>
              <a:t>iwantbroadbandnh.org</a:t>
            </a:r>
            <a:endParaRPr lang="en-US"/>
          </a:p>
        </p:txBody>
      </p:sp>
      <p:sp>
        <p:nvSpPr>
          <p:cNvPr id="7" name="Content Placeholder 2"/>
          <p:cNvSpPr txBox="1">
            <a:spLocks/>
          </p:cNvSpPr>
          <p:nvPr/>
        </p:nvSpPr>
        <p:spPr bwMode="auto">
          <a:xfrm>
            <a:off x="285750" y="1600200"/>
            <a:ext cx="8534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fontAlgn="base">
              <a:spcBef>
                <a:spcPct val="20000"/>
              </a:spcBef>
              <a:spcAft>
                <a:spcPts val="300"/>
              </a:spcAft>
              <a:buClr>
                <a:srgbClr val="C3260C"/>
              </a:buClr>
              <a:buSzPct val="130000"/>
              <a:buFont typeface="Arial" pitchFamily="34" charset="0"/>
              <a:buChar char="•"/>
              <a:defRPr sz="2600" b="1" kern="1200" baseline="0">
                <a:solidFill>
                  <a:schemeClr val="bg2">
                    <a:lumMod val="25000"/>
                  </a:schemeClr>
                </a:solidFill>
                <a:latin typeface="+mn-lt"/>
                <a:ea typeface="+mn-ea"/>
                <a:cs typeface="+mn-cs"/>
              </a:defRPr>
            </a:lvl1pPr>
            <a:lvl2pPr marL="457200" indent="0" algn="ctr" rtl="0" fontAlgn="base">
              <a:spcBef>
                <a:spcPct val="20000"/>
              </a:spcBef>
              <a:spcAft>
                <a:spcPts val="300"/>
              </a:spcAft>
              <a:buClr>
                <a:srgbClr val="C3260C"/>
              </a:buClr>
              <a:buSzPct val="130000"/>
              <a:buFont typeface="Georgia" pitchFamily="18" charset="0"/>
              <a:buNone/>
              <a:defRPr sz="2000" kern="1200">
                <a:solidFill>
                  <a:schemeClr val="tx1">
                    <a:tint val="75000"/>
                  </a:schemeClr>
                </a:solidFill>
                <a:latin typeface="+mn-lt"/>
                <a:ea typeface="+mn-ea"/>
                <a:cs typeface="+mn-cs"/>
              </a:defRPr>
            </a:lvl2pPr>
            <a:lvl3pPr marL="914400" indent="0" algn="ctr" rtl="0" fontAlgn="base">
              <a:spcBef>
                <a:spcPct val="20000"/>
              </a:spcBef>
              <a:spcAft>
                <a:spcPts val="300"/>
              </a:spcAft>
              <a:buClr>
                <a:srgbClr val="C3260C"/>
              </a:buClr>
              <a:buSzPct val="130000"/>
              <a:buFont typeface="Georgia" pitchFamily="18" charset="0"/>
              <a:buNone/>
              <a:defRPr kern="1200">
                <a:solidFill>
                  <a:schemeClr val="tx1">
                    <a:tint val="75000"/>
                  </a:schemeClr>
                </a:solidFill>
                <a:latin typeface="+mn-lt"/>
                <a:ea typeface="+mn-ea"/>
                <a:cs typeface="+mn-cs"/>
              </a:defRPr>
            </a:lvl3pPr>
            <a:lvl4pPr marL="1371600" indent="0" algn="ctr" rtl="0" fontAlgn="base">
              <a:spcBef>
                <a:spcPct val="20000"/>
              </a:spcBef>
              <a:spcAft>
                <a:spcPts val="300"/>
              </a:spcAft>
              <a:buClr>
                <a:srgbClr val="C3260C"/>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rtl="0" fontAlgn="base">
              <a:spcBef>
                <a:spcPct val="20000"/>
              </a:spcBef>
              <a:spcAft>
                <a:spcPts val="300"/>
              </a:spcAft>
              <a:buClr>
                <a:srgbClr val="C3260C"/>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en-US" sz="3200" b="0" dirty="0" smtClean="0">
                <a:latin typeface="Calibri" pitchFamily="34" charset="0"/>
                <a:cs typeface="Calibri" pitchFamily="34" charset="0"/>
              </a:rPr>
              <a:t>Federal</a:t>
            </a:r>
          </a:p>
          <a:p>
            <a:pPr marL="571500" lvl="2" algn="l"/>
            <a:r>
              <a:rPr lang="en-US" sz="2800" dirty="0" smtClean="0">
                <a:solidFill>
                  <a:schemeClr val="bg2">
                    <a:lumMod val="25000"/>
                  </a:schemeClr>
                </a:solidFill>
                <a:latin typeface="Calibri" pitchFamily="34" charset="0"/>
                <a:cs typeface="Calibri" pitchFamily="34" charset="0"/>
              </a:rPr>
              <a:t>American </a:t>
            </a:r>
            <a:r>
              <a:rPr lang="en-US" sz="2800" dirty="0">
                <a:solidFill>
                  <a:schemeClr val="bg2">
                    <a:lumMod val="25000"/>
                  </a:schemeClr>
                </a:solidFill>
                <a:latin typeface="Calibri" pitchFamily="34" charset="0"/>
                <a:cs typeface="Calibri" pitchFamily="34" charset="0"/>
              </a:rPr>
              <a:t>Recovery and Reinvestment Act </a:t>
            </a:r>
            <a:r>
              <a:rPr lang="en-US" sz="2800" dirty="0" smtClean="0">
                <a:solidFill>
                  <a:schemeClr val="bg2">
                    <a:lumMod val="25000"/>
                  </a:schemeClr>
                </a:solidFill>
                <a:latin typeface="Calibri" pitchFamily="34" charset="0"/>
                <a:cs typeface="Calibri" pitchFamily="34" charset="0"/>
              </a:rPr>
              <a:t>(ARRA) through </a:t>
            </a:r>
            <a:r>
              <a:rPr lang="en-US" sz="2800" dirty="0">
                <a:solidFill>
                  <a:schemeClr val="bg2">
                    <a:lumMod val="25000"/>
                  </a:schemeClr>
                </a:solidFill>
                <a:latin typeface="Calibri" pitchFamily="34" charset="0"/>
                <a:cs typeface="Calibri" pitchFamily="34" charset="0"/>
              </a:rPr>
              <a:t>the </a:t>
            </a:r>
            <a:r>
              <a:rPr lang="en-US" sz="2800" dirty="0" smtClean="0">
                <a:solidFill>
                  <a:schemeClr val="bg2">
                    <a:lumMod val="25000"/>
                  </a:schemeClr>
                </a:solidFill>
                <a:latin typeface="Calibri" pitchFamily="34" charset="0"/>
                <a:cs typeface="Calibri" pitchFamily="34" charset="0"/>
              </a:rPr>
              <a:t>National Telecommunications </a:t>
            </a:r>
            <a:r>
              <a:rPr lang="en-US" sz="2800" dirty="0">
                <a:solidFill>
                  <a:schemeClr val="bg2">
                    <a:lumMod val="25000"/>
                  </a:schemeClr>
                </a:solidFill>
                <a:latin typeface="Calibri" pitchFamily="34" charset="0"/>
                <a:cs typeface="Calibri" pitchFamily="34" charset="0"/>
              </a:rPr>
              <a:t>and Information </a:t>
            </a:r>
            <a:r>
              <a:rPr lang="en-US" sz="2800" dirty="0" smtClean="0">
                <a:solidFill>
                  <a:schemeClr val="bg2">
                    <a:lumMod val="25000"/>
                  </a:schemeClr>
                </a:solidFill>
                <a:latin typeface="Calibri" pitchFamily="34" charset="0"/>
                <a:cs typeface="Calibri" pitchFamily="34" charset="0"/>
              </a:rPr>
              <a:t>Administration (NTIA)</a:t>
            </a:r>
          </a:p>
          <a:p>
            <a:pPr marL="571500" lvl="2" algn="l"/>
            <a:r>
              <a:rPr lang="en-US" sz="2800" dirty="0" smtClean="0">
                <a:solidFill>
                  <a:schemeClr val="bg2">
                    <a:lumMod val="25000"/>
                  </a:schemeClr>
                </a:solidFill>
                <a:latin typeface="Calibri" pitchFamily="34" charset="0"/>
                <a:cs typeface="Calibri" pitchFamily="34" charset="0"/>
              </a:rPr>
              <a:t>Broadband Technology Opportunities Program (BTOP)</a:t>
            </a:r>
          </a:p>
          <a:p>
            <a:pPr lvl="1" algn="l"/>
            <a:endParaRPr lang="en-US" sz="2800" dirty="0" smtClean="0">
              <a:latin typeface="Calibri" pitchFamily="34" charset="0"/>
              <a:cs typeface="Calibri" pitchFamily="34" charset="0"/>
            </a:endParaRPr>
          </a:p>
          <a:p>
            <a:pPr lvl="1" algn="l"/>
            <a:endParaRPr lang="en-US" sz="2800" dirty="0" smtClean="0">
              <a:latin typeface="Calibri" pitchFamily="34" charset="0"/>
              <a:cs typeface="Calibri" pitchFamily="34" charset="0"/>
            </a:endParaRPr>
          </a:p>
          <a:p>
            <a:r>
              <a:rPr lang="en-US" sz="3200" b="0" dirty="0" smtClean="0">
                <a:latin typeface="Calibri" pitchFamily="34" charset="0"/>
                <a:cs typeface="Calibri" pitchFamily="34" charset="0"/>
              </a:rPr>
              <a:t>Term</a:t>
            </a:r>
          </a:p>
          <a:p>
            <a:pPr marL="571500" lvl="2" algn="l"/>
            <a:r>
              <a:rPr lang="en-US" sz="2800" dirty="0" smtClean="0">
                <a:solidFill>
                  <a:schemeClr val="bg2">
                    <a:lumMod val="25000"/>
                  </a:schemeClr>
                </a:solidFill>
                <a:latin typeface="Calibri" pitchFamily="34" charset="0"/>
                <a:cs typeface="Calibri" pitchFamily="34" charset="0"/>
              </a:rPr>
              <a:t>5-year grant ending December 2014</a:t>
            </a:r>
            <a:endParaRPr lang="en-US" sz="2800" dirty="0" smtClean="0">
              <a:latin typeface="Calibri" pitchFamily="34" charset="0"/>
              <a:cs typeface="Calibri" pitchFamily="34" charset="0"/>
            </a:endParaRPr>
          </a:p>
          <a:p>
            <a:pPr marL="0" indent="0">
              <a:buNone/>
            </a:pPr>
            <a:endParaRPr lang="en-US" sz="2800" b="0" dirty="0">
              <a:solidFill>
                <a:schemeClr val="bg2">
                  <a:lumMod val="25000"/>
                </a:schemeClr>
              </a:solidFill>
              <a:latin typeface="Calibri" pitchFamily="34" charset="0"/>
              <a:cs typeface="Calibri" pitchFamily="34" charset="0"/>
            </a:endParaRPr>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76800" y="4191000"/>
            <a:ext cx="902208" cy="902208"/>
          </a:xfrm>
          <a:prstGeom prst="rect">
            <a:avLst/>
          </a:prstGeom>
        </p:spPr>
      </p:pic>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25090" y="3968820"/>
            <a:ext cx="1885950" cy="1346568"/>
          </a:xfrm>
          <a:prstGeom prst="rect">
            <a:avLst/>
          </a:prstGeom>
        </p:spPr>
      </p:pic>
    </p:spTree>
    <p:extLst>
      <p:ext uri="{BB962C8B-B14F-4D97-AF65-F5344CB8AC3E}">
        <p14:creationId xmlns="" xmlns:p14="http://schemas.microsoft.com/office/powerpoint/2010/main" val="28149977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03238" y="4038600"/>
            <a:ext cx="2602362"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0" y="0"/>
            <a:ext cx="9144000" cy="1219200"/>
          </a:xfrm>
          <a:solidFill>
            <a:schemeClr val="accent1">
              <a:lumMod val="75000"/>
            </a:schemeClr>
          </a:solidFill>
        </p:spPr>
        <p:txBody>
          <a:bodyPr anchor="ctr">
            <a:normAutofit/>
          </a:bodyPr>
          <a:lstStyle/>
          <a:p>
            <a:pPr algn="ctr" eaLnBrk="1" hangingPunct="1">
              <a:defRPr/>
            </a:pPr>
            <a:r>
              <a:rPr lang="en-US" sz="3600" b="0" dirty="0" smtClean="0">
                <a:solidFill>
                  <a:srgbClr val="F2F2F2"/>
                </a:solidFill>
                <a:latin typeface="Candara" pitchFamily="34" charset="0"/>
                <a:cs typeface="Arial" charset="0"/>
              </a:rPr>
              <a:t>Processing Provider Data</a:t>
            </a:r>
          </a:p>
        </p:txBody>
      </p:sp>
      <p:pic>
        <p:nvPicPr>
          <p:cNvPr id="9" name="Picture 4" descr="KingsHillAll"/>
          <p:cNvPicPr>
            <a:picLocks noChangeAspect="1" noChangeArrowheads="1"/>
          </p:cNvPicPr>
          <p:nvPr/>
        </p:nvPicPr>
        <p:blipFill>
          <a:blip r:embed="rId4" cstate="print"/>
          <a:srcRect/>
          <a:stretch>
            <a:fillRect/>
          </a:stretch>
        </p:blipFill>
        <p:spPr bwMode="auto">
          <a:xfrm>
            <a:off x="5105400" y="1295400"/>
            <a:ext cx="3446330" cy="2514600"/>
          </a:xfrm>
          <a:prstGeom prst="rect">
            <a:avLst/>
          </a:prstGeom>
          <a:noFill/>
          <a:ln w="9525">
            <a:noFill/>
            <a:miter lim="800000"/>
            <a:headEnd/>
            <a:tailEnd/>
          </a:ln>
        </p:spPr>
      </p:pic>
      <p:pic>
        <p:nvPicPr>
          <p:cNvPr id="53254"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1000" y="4038600"/>
            <a:ext cx="2743274"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3256" name="Picture 8"/>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4935"/>
          <a:stretch/>
        </p:blipFill>
        <p:spPr bwMode="auto">
          <a:xfrm>
            <a:off x="350110" y="1295400"/>
            <a:ext cx="2743200"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Text Box 9"/>
          <p:cNvSpPr txBox="1">
            <a:spLocks noChangeArrowheads="1"/>
          </p:cNvSpPr>
          <p:nvPr/>
        </p:nvSpPr>
        <p:spPr bwMode="auto">
          <a:xfrm>
            <a:off x="493624" y="3200400"/>
            <a:ext cx="2249576" cy="430887"/>
          </a:xfrm>
          <a:prstGeom prst="rect">
            <a:avLst/>
          </a:prstGeom>
          <a:solidFill>
            <a:schemeClr val="bg1"/>
          </a:solidFill>
          <a:ln w="12700">
            <a:solidFill>
              <a:schemeClr val="tx1"/>
            </a:solidFill>
            <a:miter lim="800000"/>
            <a:headEnd/>
            <a:tailEnd/>
          </a:ln>
        </p:spPr>
        <p:txBody>
          <a:bodyPr wrap="square">
            <a:spAutoFit/>
          </a:bodyPr>
          <a:lstStyle/>
          <a:p>
            <a:r>
              <a:rPr lang="en-US" sz="1100" dirty="0" smtClean="0">
                <a:latin typeface="Calibri" pitchFamily="34" charset="0"/>
                <a:cs typeface="Calibri" pitchFamily="34" charset="0"/>
              </a:rPr>
              <a:t>Submission: </a:t>
            </a:r>
          </a:p>
          <a:p>
            <a:r>
              <a:rPr lang="en-US" sz="1100" dirty="0" smtClean="0">
                <a:latin typeface="Calibri" pitchFamily="34" charset="0"/>
                <a:cs typeface="Calibri" pitchFamily="34" charset="0"/>
              </a:rPr>
              <a:t>Marked-up county road map.</a:t>
            </a:r>
            <a:endParaRPr lang="en-US" sz="1100" dirty="0">
              <a:latin typeface="Calibri" pitchFamily="34" charset="0"/>
              <a:cs typeface="Calibri" pitchFamily="34" charset="0"/>
            </a:endParaRPr>
          </a:p>
        </p:txBody>
      </p:sp>
      <p:sp>
        <p:nvSpPr>
          <p:cNvPr id="19" name="Text Box 9"/>
          <p:cNvSpPr txBox="1">
            <a:spLocks noChangeArrowheads="1"/>
          </p:cNvSpPr>
          <p:nvPr/>
        </p:nvSpPr>
        <p:spPr bwMode="auto">
          <a:xfrm>
            <a:off x="639850" y="5893713"/>
            <a:ext cx="1905000" cy="430887"/>
          </a:xfrm>
          <a:prstGeom prst="rect">
            <a:avLst/>
          </a:prstGeom>
          <a:solidFill>
            <a:schemeClr val="bg1"/>
          </a:solidFill>
          <a:ln w="12700">
            <a:solidFill>
              <a:schemeClr val="tx1"/>
            </a:solidFill>
            <a:miter lim="800000"/>
            <a:headEnd/>
            <a:tailEnd/>
          </a:ln>
        </p:spPr>
        <p:txBody>
          <a:bodyPr wrap="square">
            <a:spAutoFit/>
          </a:bodyPr>
          <a:lstStyle/>
          <a:p>
            <a:r>
              <a:rPr lang="en-US" sz="1100" dirty="0" smtClean="0">
                <a:latin typeface="Calibri" pitchFamily="34" charset="0"/>
                <a:cs typeface="Calibri" pitchFamily="34" charset="0"/>
              </a:rPr>
              <a:t>Submission: </a:t>
            </a:r>
          </a:p>
          <a:p>
            <a:r>
              <a:rPr lang="en-US" sz="1100" dirty="0" smtClean="0">
                <a:latin typeface="Calibri" pitchFamily="34" charset="0"/>
                <a:cs typeface="Calibri" pitchFamily="34" charset="0"/>
              </a:rPr>
              <a:t>Mapped coverage area.</a:t>
            </a:r>
            <a:endParaRPr lang="en-US" sz="1100" dirty="0">
              <a:latin typeface="Calibri" pitchFamily="34" charset="0"/>
              <a:cs typeface="Calibri" pitchFamily="34" charset="0"/>
            </a:endParaRP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53255"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352800" y="2966554"/>
            <a:ext cx="5711386" cy="7672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Text Box 9"/>
          <p:cNvSpPr txBox="1">
            <a:spLocks noChangeArrowheads="1"/>
          </p:cNvSpPr>
          <p:nvPr/>
        </p:nvSpPr>
        <p:spPr bwMode="auto">
          <a:xfrm>
            <a:off x="4286387" y="5893713"/>
            <a:ext cx="1371600" cy="430887"/>
          </a:xfrm>
          <a:prstGeom prst="rect">
            <a:avLst/>
          </a:prstGeom>
          <a:solidFill>
            <a:schemeClr val="bg1"/>
          </a:solidFill>
          <a:ln w="12700">
            <a:solidFill>
              <a:schemeClr val="tx1"/>
            </a:solidFill>
            <a:miter lim="800000"/>
            <a:headEnd/>
            <a:tailEnd/>
          </a:ln>
        </p:spPr>
        <p:txBody>
          <a:bodyPr wrap="square">
            <a:spAutoFit/>
          </a:bodyPr>
          <a:lstStyle/>
          <a:p>
            <a:r>
              <a:rPr lang="en-US" sz="1100" dirty="0" smtClean="0">
                <a:latin typeface="Calibri" pitchFamily="34" charset="0"/>
                <a:cs typeface="Calibri" pitchFamily="34" charset="0"/>
              </a:rPr>
              <a:t>Submission:</a:t>
            </a:r>
          </a:p>
          <a:p>
            <a:r>
              <a:rPr lang="en-US" sz="1100" dirty="0" smtClean="0">
                <a:latin typeface="Calibri" pitchFamily="34" charset="0"/>
                <a:cs typeface="Calibri" pitchFamily="34" charset="0"/>
              </a:rPr>
              <a:t>Address data file.</a:t>
            </a:r>
            <a:endParaRPr lang="en-US" sz="1100" dirty="0">
              <a:latin typeface="Calibri" pitchFamily="34" charset="0"/>
              <a:cs typeface="Calibri" pitchFamily="34" charset="0"/>
            </a:endParaRPr>
          </a:p>
        </p:txBody>
      </p:sp>
      <p:sp>
        <p:nvSpPr>
          <p:cNvPr id="10" name="Text Box 9"/>
          <p:cNvSpPr txBox="1">
            <a:spLocks noChangeArrowheads="1"/>
          </p:cNvSpPr>
          <p:nvPr/>
        </p:nvSpPr>
        <p:spPr bwMode="auto">
          <a:xfrm>
            <a:off x="7086600" y="3429000"/>
            <a:ext cx="1981201" cy="1631216"/>
          </a:xfrm>
          <a:prstGeom prst="rect">
            <a:avLst/>
          </a:prstGeom>
          <a:solidFill>
            <a:schemeClr val="bg1"/>
          </a:solidFill>
          <a:ln w="12700">
            <a:solidFill>
              <a:schemeClr val="tx1"/>
            </a:solidFill>
            <a:miter lim="800000"/>
            <a:headEnd/>
            <a:tailEnd/>
          </a:ln>
        </p:spPr>
        <p:txBody>
          <a:bodyPr wrap="square">
            <a:spAutoFit/>
          </a:bodyPr>
          <a:lstStyle/>
          <a:p>
            <a:r>
              <a:rPr lang="en-US" sz="1100" dirty="0" smtClean="0">
                <a:latin typeface="Calibri" pitchFamily="34" charset="0"/>
                <a:cs typeface="Calibri" pitchFamily="34" charset="0"/>
              </a:rPr>
              <a:t>Submission:  Spreadsheet.</a:t>
            </a:r>
          </a:p>
          <a:p>
            <a:r>
              <a:rPr lang="en-US" sz="1100" dirty="0" smtClean="0">
                <a:latin typeface="Calibri" pitchFamily="34" charset="0"/>
                <a:cs typeface="Calibri" pitchFamily="34" charset="0"/>
              </a:rPr>
              <a:t>Cellular </a:t>
            </a:r>
            <a:r>
              <a:rPr lang="en-US" sz="1100" dirty="0">
                <a:latin typeface="Calibri" pitchFamily="34" charset="0"/>
                <a:cs typeface="Calibri" pitchFamily="34" charset="0"/>
              </a:rPr>
              <a:t>Expert software (</a:t>
            </a:r>
            <a:r>
              <a:rPr lang="en-US" sz="1100" dirty="0">
                <a:latin typeface="Calibri" pitchFamily="34" charset="0"/>
                <a:cs typeface="Calibri" pitchFamily="34" charset="0"/>
                <a:hlinkClick r:id="rId8"/>
              </a:rPr>
              <a:t>www.cellular-expert.com</a:t>
            </a:r>
            <a:r>
              <a:rPr lang="en-US" sz="1100" dirty="0">
                <a:latin typeface="Calibri" pitchFamily="34" charset="0"/>
                <a:cs typeface="Calibri" pitchFamily="34" charset="0"/>
              </a:rPr>
              <a:t>) </a:t>
            </a:r>
            <a:r>
              <a:rPr lang="en-US" sz="1100" dirty="0" smtClean="0">
                <a:latin typeface="Calibri" pitchFamily="34" charset="0"/>
                <a:cs typeface="Calibri" pitchFamily="34" charset="0"/>
              </a:rPr>
              <a:t>predicts signal strength based on tower data.  </a:t>
            </a:r>
            <a:r>
              <a:rPr lang="en-US" sz="1100" dirty="0">
                <a:latin typeface="Calibri" pitchFamily="34" charset="0"/>
                <a:cs typeface="Calibri" pitchFamily="34" charset="0"/>
              </a:rPr>
              <a:t>Note:  </a:t>
            </a:r>
            <a:r>
              <a:rPr lang="en-US" sz="1100" dirty="0" smtClean="0">
                <a:latin typeface="Calibri" pitchFamily="34" charset="0"/>
                <a:cs typeface="Calibri" pitchFamily="34" charset="0"/>
              </a:rPr>
              <a:t>Map is for </a:t>
            </a:r>
            <a:r>
              <a:rPr lang="en-US" sz="1100" dirty="0">
                <a:latin typeface="Calibri" pitchFamily="34" charset="0"/>
                <a:cs typeface="Calibri" pitchFamily="34" charset="0"/>
              </a:rPr>
              <a:t>display purposes only, and does not represent the </a:t>
            </a:r>
            <a:r>
              <a:rPr lang="en-US" sz="1100" dirty="0" smtClean="0">
                <a:latin typeface="Calibri" pitchFamily="34" charset="0"/>
                <a:cs typeface="Calibri" pitchFamily="34" charset="0"/>
              </a:rPr>
              <a:t>coverage of </a:t>
            </a:r>
            <a:r>
              <a:rPr lang="en-US" sz="1100" dirty="0">
                <a:latin typeface="Calibri" pitchFamily="34" charset="0"/>
                <a:cs typeface="Calibri" pitchFamily="34" charset="0"/>
              </a:rPr>
              <a:t>any </a:t>
            </a:r>
            <a:r>
              <a:rPr lang="en-US" sz="1100" dirty="0" smtClean="0">
                <a:latin typeface="Calibri" pitchFamily="34" charset="0"/>
                <a:cs typeface="Calibri" pitchFamily="34" charset="0"/>
              </a:rPr>
              <a:t>individual service provider</a:t>
            </a:r>
            <a:r>
              <a:rPr lang="en-US" sz="1200" dirty="0" smtClean="0">
                <a:latin typeface="Calibri" pitchFamily="34" charset="0"/>
                <a:cs typeface="Calibri" pitchFamily="34" charset="0"/>
              </a:rPr>
              <a:t>.</a:t>
            </a:r>
            <a:endParaRPr lang="en-US" sz="1200" dirty="0">
              <a:latin typeface="Calibri" pitchFamily="34" charset="0"/>
              <a:cs typeface="Calibri" pitchFamily="34" charset="0"/>
            </a:endParaRPr>
          </a:p>
        </p:txBody>
      </p:sp>
    </p:spTree>
    <p:extLst>
      <p:ext uri="{BB962C8B-B14F-4D97-AF65-F5344CB8AC3E}">
        <p14:creationId xmlns="" xmlns:p14="http://schemas.microsoft.com/office/powerpoint/2010/main" val="114658696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8"/>
          <p:cNvPicPr>
            <a:picLocks noChangeAspect="1" noChangeArrowheads="1"/>
          </p:cNvPicPr>
          <p:nvPr/>
        </p:nvPicPr>
        <p:blipFill>
          <a:blip r:embed="rId3" cstate="print"/>
          <a:srcRect/>
          <a:stretch>
            <a:fillRect/>
          </a:stretch>
        </p:blipFill>
        <p:spPr bwMode="auto">
          <a:xfrm>
            <a:off x="7557554" y="1371601"/>
            <a:ext cx="1586446" cy="2743199"/>
          </a:xfrm>
          <a:prstGeom prst="rect">
            <a:avLst/>
          </a:prstGeom>
          <a:noFill/>
          <a:ln w="9525">
            <a:noFill/>
            <a:miter lim="800000"/>
            <a:headEnd/>
            <a:tailEnd/>
          </a:ln>
        </p:spPr>
      </p:pic>
      <p:sp>
        <p:nvSpPr>
          <p:cNvPr id="2" name="Title 1"/>
          <p:cNvSpPr>
            <a:spLocks noGrp="1"/>
          </p:cNvSpPr>
          <p:nvPr>
            <p:ph type="title" idx="4294967295"/>
          </p:nvPr>
        </p:nvSpPr>
        <p:spPr>
          <a:xfrm>
            <a:off x="0" y="0"/>
            <a:ext cx="9144000" cy="1295400"/>
          </a:xfrm>
          <a:solidFill>
            <a:schemeClr val="accent1">
              <a:lumMod val="75000"/>
            </a:schemeClr>
          </a:solidFill>
        </p:spPr>
        <p:txBody>
          <a:bodyPr>
            <a:noAutofit/>
          </a:bodyPr>
          <a:lstStyle/>
          <a:p>
            <a:pPr algn="ctr" eaLnBrk="1" hangingPunct="1">
              <a:defRPr/>
            </a:pPr>
            <a:r>
              <a:rPr lang="en-US" sz="3600" b="0" dirty="0" smtClean="0">
                <a:solidFill>
                  <a:srgbClr val="F2F2F2"/>
                </a:solidFill>
                <a:latin typeface="Candara" pitchFamily="34" charset="0"/>
                <a:cs typeface="Arial" charset="0"/>
              </a:rPr>
              <a:t>Broadband Availability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Data Validation </a:t>
            </a:r>
          </a:p>
        </p:txBody>
      </p:sp>
      <p:sp>
        <p:nvSpPr>
          <p:cNvPr id="19460" name="Content Placeholder 2"/>
          <p:cNvSpPr>
            <a:spLocks noGrp="1"/>
          </p:cNvSpPr>
          <p:nvPr>
            <p:ph idx="4294967295"/>
          </p:nvPr>
        </p:nvSpPr>
        <p:spPr>
          <a:xfrm>
            <a:off x="381000" y="1066800"/>
            <a:ext cx="3124200" cy="2362200"/>
          </a:xfrm>
        </p:spPr>
        <p:txBody>
          <a:bodyPr/>
          <a:lstStyle/>
          <a:p>
            <a:pPr eaLnBrk="1" hangingPunct="1">
              <a:buFont typeface="Arial" charset="0"/>
              <a:buNone/>
            </a:pPr>
            <a:endParaRPr lang="en-US" sz="1100" dirty="0"/>
          </a:p>
          <a:p>
            <a:pPr eaLnBrk="1" hangingPunct="1">
              <a:buFont typeface="Arial" charset="0"/>
              <a:buNone/>
            </a:pPr>
            <a:r>
              <a:rPr lang="en-US" sz="2400" u="sng" dirty="0" smtClean="0">
                <a:latin typeface="Calibri" pitchFamily="34" charset="0"/>
                <a:cs typeface="Calibri" pitchFamily="34" charset="0"/>
              </a:rPr>
              <a:t>Consumer Surveys</a:t>
            </a:r>
          </a:p>
        </p:txBody>
      </p:sp>
      <p:sp>
        <p:nvSpPr>
          <p:cNvPr id="19461" name="Content Placeholder 2"/>
          <p:cNvSpPr>
            <a:spLocks/>
          </p:cNvSpPr>
          <p:nvPr/>
        </p:nvSpPr>
        <p:spPr bwMode="auto">
          <a:xfrm>
            <a:off x="4876800" y="4724400"/>
            <a:ext cx="3810000" cy="2057400"/>
          </a:xfrm>
          <a:prstGeom prst="rect">
            <a:avLst/>
          </a:prstGeom>
          <a:noFill/>
          <a:ln w="9525">
            <a:noFill/>
            <a:miter lim="800000"/>
            <a:headEnd/>
            <a:tailEnd/>
          </a:ln>
        </p:spPr>
        <p:txBody>
          <a:bodyPr/>
          <a:lstStyle/>
          <a:p>
            <a:pPr marL="342900" indent="-342900">
              <a:spcBef>
                <a:spcPct val="20000"/>
              </a:spcBef>
              <a:buFont typeface="Arial" charset="0"/>
              <a:buNone/>
            </a:pPr>
            <a:r>
              <a:rPr lang="en-US" sz="2400" u="sng" dirty="0" smtClean="0">
                <a:latin typeface="Calibri" pitchFamily="34" charset="0"/>
              </a:rPr>
              <a:t>Others </a:t>
            </a:r>
            <a:r>
              <a:rPr lang="en-US" sz="2400" u="sng" dirty="0">
                <a:latin typeface="Calibri" pitchFamily="34" charset="0"/>
              </a:rPr>
              <a:t>Data Sources</a:t>
            </a:r>
          </a:p>
          <a:p>
            <a:pPr marL="342900" indent="-342900">
              <a:spcBef>
                <a:spcPct val="20000"/>
              </a:spcBef>
              <a:buFont typeface="Arial" charset="0"/>
              <a:buChar char="•"/>
            </a:pPr>
            <a:r>
              <a:rPr lang="en-US" sz="1600" dirty="0">
                <a:latin typeface="Calibri" pitchFamily="34" charset="0"/>
              </a:rPr>
              <a:t>Commercial data sets</a:t>
            </a:r>
          </a:p>
          <a:p>
            <a:pPr marL="342900" indent="-342900">
              <a:spcBef>
                <a:spcPct val="20000"/>
              </a:spcBef>
              <a:buFont typeface="Arial" charset="0"/>
              <a:buChar char="•"/>
            </a:pPr>
            <a:r>
              <a:rPr lang="en-US" sz="1600" dirty="0">
                <a:latin typeface="Calibri" pitchFamily="34" charset="0"/>
              </a:rPr>
              <a:t>Data </a:t>
            </a:r>
            <a:r>
              <a:rPr lang="en-US" sz="1600" dirty="0" smtClean="0">
                <a:latin typeface="Calibri" pitchFamily="34" charset="0"/>
              </a:rPr>
              <a:t>reported to FCC (477 data)</a:t>
            </a:r>
            <a:endParaRPr lang="en-US" sz="1600" dirty="0">
              <a:latin typeface="Calibri" pitchFamily="34" charset="0"/>
            </a:endParaRPr>
          </a:p>
          <a:p>
            <a:pPr marL="342900" indent="-342900">
              <a:spcBef>
                <a:spcPct val="20000"/>
              </a:spcBef>
              <a:buFont typeface="Arial" charset="0"/>
              <a:buChar char="•"/>
            </a:pPr>
            <a:r>
              <a:rPr lang="en-US" sz="1600" dirty="0" smtClean="0">
                <a:latin typeface="Calibri" pitchFamily="34" charset="0"/>
              </a:rPr>
              <a:t>Satellite dish inventories</a:t>
            </a:r>
          </a:p>
          <a:p>
            <a:pPr marL="342900" indent="-342900">
              <a:spcBef>
                <a:spcPct val="20000"/>
              </a:spcBef>
              <a:buFont typeface="Arial" charset="0"/>
              <a:buChar char="•"/>
            </a:pPr>
            <a:r>
              <a:rPr lang="en-US" sz="1600" dirty="0" smtClean="0">
                <a:latin typeface="Calibri" pitchFamily="34" charset="0"/>
              </a:rPr>
              <a:t>Community meetings</a:t>
            </a:r>
            <a:endParaRPr lang="en-US" sz="1600" dirty="0">
              <a:latin typeface="Calibri" pitchFamily="34" charset="0"/>
            </a:endParaRPr>
          </a:p>
        </p:txBody>
      </p:sp>
      <p:pic>
        <p:nvPicPr>
          <p:cNvPr id="33795" name="Picture 5"/>
          <p:cNvPicPr>
            <a:picLocks noChangeAspect="1" noChangeArrowheads="1"/>
          </p:cNvPicPr>
          <p:nvPr/>
        </p:nvPicPr>
        <p:blipFill>
          <a:blip r:embed="rId4" cstate="print"/>
          <a:srcRect l="17886" t="16913" r="36000" b="2740"/>
          <a:stretch>
            <a:fillRect/>
          </a:stretch>
        </p:blipFill>
        <p:spPr bwMode="auto">
          <a:xfrm>
            <a:off x="533400" y="1873989"/>
            <a:ext cx="1763533" cy="1859811"/>
          </a:xfrm>
          <a:prstGeom prst="rect">
            <a:avLst/>
          </a:prstGeom>
          <a:noFill/>
          <a:ln w="12700">
            <a:solidFill>
              <a:schemeClr val="tx1"/>
            </a:solidFill>
            <a:miter lim="800000"/>
            <a:headEnd/>
            <a:tailEnd/>
          </a:ln>
          <a:effectLst>
            <a:outerShdw dist="101600" dir="2700000" algn="tl" rotWithShape="0">
              <a:srgbClr val="000000">
                <a:alpha val="39999"/>
              </a:srgbClr>
            </a:outerShdw>
          </a:effectLst>
        </p:spPr>
      </p:pic>
      <p:pic>
        <p:nvPicPr>
          <p:cNvPr id="19464" name="Picture 11"/>
          <p:cNvPicPr>
            <a:picLocks noChangeAspect="1" noChangeArrowheads="1"/>
          </p:cNvPicPr>
          <p:nvPr/>
        </p:nvPicPr>
        <p:blipFill>
          <a:blip r:embed="rId5" cstate="print"/>
          <a:srcRect/>
          <a:stretch>
            <a:fillRect/>
          </a:stretch>
        </p:blipFill>
        <p:spPr bwMode="auto">
          <a:xfrm>
            <a:off x="1219200" y="1981200"/>
            <a:ext cx="2306850" cy="1600200"/>
          </a:xfrm>
          <a:prstGeom prst="rect">
            <a:avLst/>
          </a:prstGeom>
          <a:noFill/>
          <a:ln w="9525">
            <a:noFill/>
            <a:miter lim="800000"/>
            <a:headEnd/>
            <a:tailEnd/>
          </a:ln>
        </p:spPr>
      </p:pic>
      <p:sp>
        <p:nvSpPr>
          <p:cNvPr id="19467" name="Content Placeholder 2"/>
          <p:cNvSpPr>
            <a:spLocks/>
          </p:cNvSpPr>
          <p:nvPr/>
        </p:nvSpPr>
        <p:spPr bwMode="auto">
          <a:xfrm>
            <a:off x="4876800" y="1295400"/>
            <a:ext cx="1897063" cy="533400"/>
          </a:xfrm>
          <a:prstGeom prst="rect">
            <a:avLst/>
          </a:prstGeom>
          <a:noFill/>
          <a:ln w="9525">
            <a:noFill/>
            <a:miter lim="800000"/>
            <a:headEnd/>
            <a:tailEnd/>
          </a:ln>
        </p:spPr>
        <p:txBody>
          <a:bodyPr/>
          <a:lstStyle/>
          <a:p>
            <a:pPr marL="342900" indent="-342900">
              <a:spcBef>
                <a:spcPct val="20000"/>
              </a:spcBef>
              <a:buFont typeface="Arial" charset="0"/>
              <a:buNone/>
            </a:pPr>
            <a:r>
              <a:rPr lang="en-US" sz="2400" u="sng" dirty="0" smtClean="0">
                <a:latin typeface="Calibri" pitchFamily="34" charset="0"/>
                <a:cs typeface="Calibri" pitchFamily="34" charset="0"/>
              </a:rPr>
              <a:t>Speed </a:t>
            </a:r>
            <a:r>
              <a:rPr lang="en-US" sz="2400" u="sng" dirty="0">
                <a:latin typeface="Calibri" pitchFamily="34" charset="0"/>
                <a:cs typeface="Calibri" pitchFamily="34" charset="0"/>
              </a:rPr>
              <a:t>Tests</a:t>
            </a:r>
          </a:p>
        </p:txBody>
      </p:sp>
      <p:pic>
        <p:nvPicPr>
          <p:cNvPr id="54274"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907124" y="1771650"/>
            <a:ext cx="2809389" cy="2343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Content Placeholder 2"/>
          <p:cNvSpPr>
            <a:spLocks/>
          </p:cNvSpPr>
          <p:nvPr/>
        </p:nvSpPr>
        <p:spPr bwMode="auto">
          <a:xfrm>
            <a:off x="285749" y="4419600"/>
            <a:ext cx="1897063" cy="701675"/>
          </a:xfrm>
          <a:prstGeom prst="rect">
            <a:avLst/>
          </a:prstGeom>
          <a:noFill/>
          <a:ln w="9525">
            <a:noFill/>
            <a:miter lim="800000"/>
            <a:headEnd/>
            <a:tailEnd/>
          </a:ln>
        </p:spPr>
        <p:txBody>
          <a:bodyPr/>
          <a:lstStyle/>
          <a:p>
            <a:pPr marL="342900" indent="-342900">
              <a:spcBef>
                <a:spcPct val="20000"/>
              </a:spcBef>
              <a:buFont typeface="Arial" charset="0"/>
              <a:buNone/>
            </a:pPr>
            <a:r>
              <a:rPr lang="en-US" sz="2400" u="sng" dirty="0" smtClean="0">
                <a:latin typeface="Calibri" pitchFamily="34" charset="0"/>
              </a:rPr>
              <a:t>Drive Tests</a:t>
            </a:r>
            <a:endParaRPr lang="en-US" sz="2400" u="sng" dirty="0">
              <a:latin typeface="Calibri" pitchFamily="34" charset="0"/>
            </a:endParaRP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13" name="Picture 12" descr="DriveTesting.png"/>
          <p:cNvPicPr>
            <a:picLocks noChangeAspect="1"/>
          </p:cNvPicPr>
          <p:nvPr/>
        </p:nvPicPr>
        <p:blipFill>
          <a:blip r:embed="rId7" cstate="print"/>
          <a:srcRect l="37617" t="2222" r="20810" b="2222"/>
          <a:stretch>
            <a:fillRect/>
          </a:stretch>
        </p:blipFill>
        <p:spPr>
          <a:xfrm>
            <a:off x="2686079" y="3733800"/>
            <a:ext cx="1504921" cy="2753684"/>
          </a:xfrm>
          <a:prstGeom prst="rect">
            <a:avLst/>
          </a:prstGeom>
        </p:spPr>
      </p:pic>
      <p:pic>
        <p:nvPicPr>
          <p:cNvPr id="4" name="Picture 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81000" y="4953000"/>
            <a:ext cx="2257425" cy="1504950"/>
          </a:xfrm>
          <a:prstGeom prst="rect">
            <a:avLst/>
          </a:prstGeom>
        </p:spPr>
      </p:pic>
      <p:sp>
        <p:nvSpPr>
          <p:cNvPr id="14" name="TextBox 13"/>
          <p:cNvSpPr txBox="1"/>
          <p:nvPr/>
        </p:nvSpPr>
        <p:spPr>
          <a:xfrm>
            <a:off x="0" y="6477000"/>
            <a:ext cx="3828292" cy="276999"/>
          </a:xfrm>
          <a:prstGeom prst="rect">
            <a:avLst/>
          </a:prstGeom>
          <a:noFill/>
        </p:spPr>
        <p:txBody>
          <a:bodyPr wrap="none" rtlCol="0">
            <a:spAutoFit/>
          </a:bodyPr>
          <a:lstStyle/>
          <a:p>
            <a:r>
              <a:rPr lang="en-US" sz="1200" dirty="0" smtClean="0"/>
              <a:t>(3500+ miles of Interstates, US &amp; State routes driven)</a:t>
            </a:r>
            <a:endParaRPr lang="en-US" sz="1200" dirty="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124200" cy="2667000"/>
          </a:xfrm>
          <a:solidFill>
            <a:schemeClr val="accent1">
              <a:lumMod val="75000"/>
            </a:schemeClr>
          </a:solidFill>
        </p:spPr>
        <p:txBody>
          <a:bodyPr>
            <a:normAutofit/>
          </a:bodyPr>
          <a:lstStyle/>
          <a:p>
            <a:pPr algn="l" eaLnBrk="1" hangingPunct="1">
              <a:defRPr/>
            </a:pPr>
            <a:r>
              <a:rPr lang="en-US" sz="3600" b="0" dirty="0" smtClean="0">
                <a:solidFill>
                  <a:srgbClr val="F2F2F2"/>
                </a:solidFill>
                <a:latin typeface="Candara" pitchFamily="34" charset="0"/>
                <a:cs typeface="Arial" charset="0"/>
              </a:rPr>
              <a:t>   </a:t>
            </a:r>
            <a:r>
              <a:rPr lang="en-US" sz="3200" b="0" dirty="0" smtClean="0">
                <a:solidFill>
                  <a:srgbClr val="F2F2F2"/>
                </a:solidFill>
                <a:latin typeface="Candara" pitchFamily="34" charset="0"/>
                <a:cs typeface="Arial" charset="0"/>
              </a:rPr>
              <a:t>Cable Service</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Broadband </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Availability – </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March 2012 Results</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1054" name="Picture 3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91440"/>
            <a:ext cx="4539632"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124200" cy="2667000"/>
          </a:xfrm>
          <a:solidFill>
            <a:schemeClr val="accent1">
              <a:lumMod val="75000"/>
            </a:schemeClr>
          </a:solidFill>
        </p:spPr>
        <p:txBody>
          <a:bodyPr>
            <a:normAutofit/>
          </a:bodyPr>
          <a:lstStyle/>
          <a:p>
            <a:pPr algn="l" eaLnBrk="1" hangingPunct="1">
              <a:defRPr/>
            </a:pPr>
            <a:r>
              <a:rPr lang="en-US" sz="3600" b="0" dirty="0" smtClean="0">
                <a:solidFill>
                  <a:srgbClr val="F2F2F2"/>
                </a:solidFill>
                <a:latin typeface="Candara" pitchFamily="34" charset="0"/>
                <a:cs typeface="Arial" charset="0"/>
              </a:rPr>
              <a:t>   </a:t>
            </a:r>
            <a:r>
              <a:rPr lang="en-US" sz="3200" b="0" dirty="0" smtClean="0">
                <a:solidFill>
                  <a:srgbClr val="F2F2F2"/>
                </a:solidFill>
                <a:latin typeface="Candara" pitchFamily="34" charset="0"/>
                <a:cs typeface="Arial" charset="0"/>
              </a:rPr>
              <a:t>DSL Service</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Broadband </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Availability – </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March 2012 Results</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91440"/>
            <a:ext cx="4539632"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9143072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505200" cy="2971800"/>
          </a:xfrm>
          <a:solidFill>
            <a:schemeClr val="accent1">
              <a:lumMod val="75000"/>
            </a:schemeClr>
          </a:solidFill>
        </p:spPr>
        <p:txBody>
          <a:bodyPr>
            <a:normAutofit fontScale="90000"/>
          </a:bodyPr>
          <a:lstStyle/>
          <a:p>
            <a:pPr algn="l" eaLnBrk="1" hangingPunct="1">
              <a:defRPr/>
            </a:pPr>
            <a:r>
              <a:rPr lang="en-US" sz="3600" b="0" dirty="0" smtClean="0">
                <a:solidFill>
                  <a:srgbClr val="F2F2F2"/>
                </a:solidFill>
                <a:latin typeface="Candara" pitchFamily="34" charset="0"/>
                <a:cs typeface="Arial" charset="0"/>
              </a:rPr>
              <a:t>   Fixed Wireless (WISP) Service</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Broadband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Availability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March 2012 Results</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91440"/>
            <a:ext cx="4539632"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546690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124200" cy="2667000"/>
          </a:xfrm>
          <a:solidFill>
            <a:schemeClr val="accent1">
              <a:lumMod val="75000"/>
            </a:schemeClr>
          </a:solidFill>
        </p:spPr>
        <p:txBody>
          <a:bodyPr>
            <a:normAutofit/>
          </a:bodyPr>
          <a:lstStyle/>
          <a:p>
            <a:pPr algn="l" eaLnBrk="1" hangingPunct="1">
              <a:defRPr/>
            </a:pPr>
            <a:r>
              <a:rPr lang="en-US" sz="3600" b="0" dirty="0" smtClean="0">
                <a:solidFill>
                  <a:srgbClr val="F2F2F2"/>
                </a:solidFill>
                <a:latin typeface="Candara" pitchFamily="34" charset="0"/>
                <a:cs typeface="Arial" charset="0"/>
              </a:rPr>
              <a:t>   </a:t>
            </a:r>
            <a:r>
              <a:rPr lang="en-US" sz="3200" b="0" dirty="0" smtClean="0">
                <a:solidFill>
                  <a:srgbClr val="F2F2F2"/>
                </a:solidFill>
                <a:latin typeface="Candara" pitchFamily="34" charset="0"/>
                <a:cs typeface="Arial" charset="0"/>
              </a:rPr>
              <a:t>Cellular Service</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Broadband </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Availability – </a:t>
            </a:r>
            <a:br>
              <a:rPr lang="en-US" sz="3200" b="0" dirty="0" smtClean="0">
                <a:solidFill>
                  <a:srgbClr val="F2F2F2"/>
                </a:solidFill>
                <a:latin typeface="Candara" pitchFamily="34" charset="0"/>
                <a:cs typeface="Arial" charset="0"/>
              </a:rPr>
            </a:br>
            <a:r>
              <a:rPr lang="en-US" sz="3200" b="0" dirty="0" smtClean="0">
                <a:solidFill>
                  <a:srgbClr val="F2F2F2"/>
                </a:solidFill>
                <a:latin typeface="Candara" pitchFamily="34" charset="0"/>
                <a:cs typeface="Arial" charset="0"/>
              </a:rPr>
              <a:t>March 2012 Results</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91440"/>
            <a:ext cx="4539632"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0774831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124200" cy="2971800"/>
          </a:xfrm>
          <a:solidFill>
            <a:schemeClr val="accent1">
              <a:lumMod val="75000"/>
            </a:schemeClr>
          </a:solidFill>
        </p:spPr>
        <p:txBody>
          <a:bodyPr>
            <a:normAutofit fontScale="90000"/>
          </a:bodyPr>
          <a:lstStyle/>
          <a:p>
            <a:pPr algn="l" eaLnBrk="1" hangingPunct="1">
              <a:defRPr/>
            </a:pPr>
            <a:r>
              <a:rPr lang="en-US" sz="3600" b="0" dirty="0" smtClean="0">
                <a:solidFill>
                  <a:srgbClr val="F2F2F2"/>
                </a:solidFill>
                <a:latin typeface="Candara" pitchFamily="34" charset="0"/>
                <a:cs typeface="Arial" charset="0"/>
              </a:rPr>
              <a:t>   Optical/Fiber</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Service</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Broadband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Availability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March 2012 Results</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122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91440"/>
            <a:ext cx="4539632"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14576076"/>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124200" cy="2971800"/>
          </a:xfrm>
          <a:solidFill>
            <a:schemeClr val="accent1">
              <a:lumMod val="75000"/>
            </a:schemeClr>
          </a:solidFill>
        </p:spPr>
        <p:txBody>
          <a:bodyPr>
            <a:normAutofit fontScale="90000"/>
          </a:bodyPr>
          <a:lstStyle/>
          <a:p>
            <a:pPr algn="l" eaLnBrk="1" hangingPunct="1">
              <a:defRPr/>
            </a:pPr>
            <a:r>
              <a:rPr lang="en-US" sz="3600" b="0" dirty="0" smtClean="0">
                <a:solidFill>
                  <a:srgbClr val="F2F2F2"/>
                </a:solidFill>
                <a:latin typeface="Candara" pitchFamily="34" charset="0"/>
                <a:cs typeface="Arial" charset="0"/>
              </a:rPr>
              <a:t>   Wireline Service</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Broadband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Availability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March 2012 Results</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133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91440"/>
            <a:ext cx="4539632"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7305512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3124200" cy="3476625"/>
          </a:xfrm>
          <a:solidFill>
            <a:schemeClr val="accent1">
              <a:lumMod val="75000"/>
            </a:schemeClr>
          </a:solidFill>
        </p:spPr>
        <p:txBody>
          <a:bodyPr>
            <a:normAutofit fontScale="90000"/>
          </a:bodyPr>
          <a:lstStyle/>
          <a:p>
            <a:pPr algn="l" eaLnBrk="1" hangingPunct="1">
              <a:defRPr/>
            </a:pPr>
            <a:r>
              <a:rPr lang="en-US" sz="3600" b="0" dirty="0" smtClean="0">
                <a:solidFill>
                  <a:srgbClr val="F2F2F2"/>
                </a:solidFill>
                <a:latin typeface="Candara" pitchFamily="34" charset="0"/>
                <a:cs typeface="Arial" charset="0"/>
              </a:rPr>
              <a:t>   Broadband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Availability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Download speed of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3 Mbps+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March 2012 Results</a:t>
            </a:r>
          </a:p>
        </p:txBody>
      </p:sp>
      <p:sp>
        <p:nvSpPr>
          <p:cNvPr id="3" name="Footer Placeholder 2"/>
          <p:cNvSpPr>
            <a:spLocks noGrp="1"/>
          </p:cNvSpPr>
          <p:nvPr>
            <p:ph type="ftr" sz="quarter" idx="11"/>
          </p:nvPr>
        </p:nvSpPr>
        <p:spPr>
          <a:xfrm>
            <a:off x="533400" y="6416675"/>
            <a:ext cx="3352800" cy="365125"/>
          </a:xfrm>
        </p:spPr>
        <p:txBody>
          <a:bodyPr/>
          <a:lstStyle/>
          <a:p>
            <a:pPr>
              <a:defRPr/>
            </a:pPr>
            <a:r>
              <a:rPr lang="en-US" dirty="0" smtClean="0"/>
              <a:t>iwantbroadbandnh.org</a:t>
            </a:r>
            <a:endParaRPr lang="en-US" dirty="0"/>
          </a:p>
        </p:txBody>
      </p:sp>
      <p:grpSp>
        <p:nvGrpSpPr>
          <p:cNvPr id="5" name="Group 4"/>
          <p:cNvGrpSpPr>
            <a:grpSpLocks noChangeAspect="1"/>
          </p:cNvGrpSpPr>
          <p:nvPr/>
        </p:nvGrpSpPr>
        <p:grpSpPr>
          <a:xfrm>
            <a:off x="5029200" y="100193"/>
            <a:ext cx="3449241" cy="6757807"/>
            <a:chOff x="8769356" y="3352800"/>
            <a:chExt cx="1441444" cy="2888510"/>
          </a:xfrm>
        </p:grpSpPr>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769356" y="3352800"/>
              <a:ext cx="1441444" cy="2743200"/>
            </a:xfrm>
            <a:prstGeom prst="rect">
              <a:avLst/>
            </a:prstGeom>
          </p:spPr>
        </p:pic>
        <p:sp>
          <p:nvSpPr>
            <p:cNvPr id="7" name="TextBox 6"/>
            <p:cNvSpPr txBox="1"/>
            <p:nvPr/>
          </p:nvSpPr>
          <p:spPr>
            <a:xfrm>
              <a:off x="8999399" y="6056644"/>
              <a:ext cx="936475" cy="184666"/>
            </a:xfrm>
            <a:prstGeom prst="rect">
              <a:avLst/>
            </a:prstGeom>
            <a:noFill/>
          </p:spPr>
          <p:txBody>
            <a:bodyPr wrap="none" rtlCol="0">
              <a:spAutoFit/>
            </a:bodyPr>
            <a:lstStyle/>
            <a:p>
              <a:r>
                <a:rPr lang="en-US" sz="600" dirty="0" smtClean="0">
                  <a:latin typeface="Calibri" pitchFamily="34" charset="0"/>
                  <a:cs typeface="Calibri" pitchFamily="34" charset="0"/>
                </a:rPr>
                <a:t>Status as of March 2012</a:t>
              </a:r>
              <a:endParaRPr lang="en-US" sz="600" dirty="0">
                <a:latin typeface="Calibri" pitchFamily="34" charset="0"/>
                <a:cs typeface="Calibri" pitchFamily="34" charset="0"/>
              </a:endParaRPr>
            </a:p>
          </p:txBody>
        </p:sp>
      </p:grpSp>
      <p:sp>
        <p:nvSpPr>
          <p:cNvPr id="8" name="TextBox 7"/>
          <p:cNvSpPr txBox="1"/>
          <p:nvPr/>
        </p:nvSpPr>
        <p:spPr>
          <a:xfrm>
            <a:off x="304800" y="3759875"/>
            <a:ext cx="4572000" cy="2308324"/>
          </a:xfrm>
          <a:prstGeom prst="rect">
            <a:avLst/>
          </a:prstGeom>
          <a:noFill/>
        </p:spPr>
        <p:txBody>
          <a:bodyPr wrap="square" rtlCol="0">
            <a:spAutoFit/>
          </a:bodyPr>
          <a:lstStyle/>
          <a:p>
            <a:r>
              <a:rPr lang="en-US" dirty="0" smtClean="0"/>
              <a:t>What you can do:</a:t>
            </a:r>
          </a:p>
          <a:p>
            <a:pPr>
              <a:buFont typeface="Arial" pitchFamily="34" charset="0"/>
              <a:buChar char="•"/>
            </a:pPr>
            <a:endParaRPr lang="en-US" dirty="0" smtClean="0"/>
          </a:p>
          <a:p>
            <a:pPr>
              <a:buFont typeface="Arial" pitchFamily="34" charset="0"/>
              <a:buChar char="•"/>
            </a:pPr>
            <a:r>
              <a:rPr lang="en-US" dirty="0" smtClean="0"/>
              <a:t> Email</a:t>
            </a:r>
          </a:p>
          <a:p>
            <a:pPr>
              <a:buFont typeface="Arial" pitchFamily="34" charset="0"/>
              <a:buChar char="•"/>
            </a:pPr>
            <a:r>
              <a:rPr lang="en-US" dirty="0" smtClean="0"/>
              <a:t> Web browsing and shopping</a:t>
            </a:r>
          </a:p>
          <a:p>
            <a:pPr>
              <a:buFont typeface="Arial" pitchFamily="34" charset="0"/>
              <a:buChar char="•"/>
            </a:pPr>
            <a:r>
              <a:rPr lang="en-US" dirty="0" smtClean="0"/>
              <a:t> Moderate social media use</a:t>
            </a:r>
          </a:p>
          <a:p>
            <a:pPr>
              <a:buFont typeface="Arial" pitchFamily="34" charset="0"/>
              <a:buChar char="•"/>
            </a:pPr>
            <a:r>
              <a:rPr lang="en-US" dirty="0" smtClean="0"/>
              <a:t> Voice over IP</a:t>
            </a:r>
          </a:p>
          <a:p>
            <a:pPr>
              <a:buFont typeface="Arial" pitchFamily="34" charset="0"/>
              <a:buChar char="•"/>
            </a:pPr>
            <a:r>
              <a:rPr lang="en-US" dirty="0" smtClean="0"/>
              <a:t> Limited VPN</a:t>
            </a:r>
          </a:p>
          <a:p>
            <a:pPr>
              <a:buFont typeface="Arial" pitchFamily="34" charset="0"/>
              <a:buChar char="•"/>
            </a:pPr>
            <a:r>
              <a:rPr lang="en-US" dirty="0" smtClean="0"/>
              <a:t> Send/receive medium-size documents</a:t>
            </a:r>
            <a:endParaRPr lang="en-US" dirty="0"/>
          </a:p>
        </p:txBody>
      </p:sp>
    </p:spTree>
    <p:extLst>
      <p:ext uri="{BB962C8B-B14F-4D97-AF65-F5344CB8AC3E}">
        <p14:creationId xmlns="" xmlns:p14="http://schemas.microsoft.com/office/powerpoint/2010/main" val="9764975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8574"/>
            <a:ext cx="3124200" cy="3552825"/>
          </a:xfrm>
          <a:solidFill>
            <a:schemeClr val="accent1">
              <a:lumMod val="75000"/>
            </a:schemeClr>
          </a:solidFill>
        </p:spPr>
        <p:txBody>
          <a:bodyPr>
            <a:normAutofit fontScale="90000"/>
          </a:bodyPr>
          <a:lstStyle/>
          <a:p>
            <a:pPr algn="l" eaLnBrk="1" hangingPunct="1">
              <a:defRPr/>
            </a:pPr>
            <a:r>
              <a:rPr lang="en-US" sz="3600" b="0" dirty="0" smtClean="0">
                <a:solidFill>
                  <a:srgbClr val="F2F2F2"/>
                </a:solidFill>
                <a:latin typeface="Candara" pitchFamily="34" charset="0"/>
                <a:cs typeface="Arial" charset="0"/>
              </a:rPr>
              <a:t>   Broadband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Availability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Download speed of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25 Mbps+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March 2012 Results</a:t>
            </a:r>
          </a:p>
        </p:txBody>
      </p:sp>
      <p:sp>
        <p:nvSpPr>
          <p:cNvPr id="3" name="Footer Placeholder 2"/>
          <p:cNvSpPr>
            <a:spLocks noGrp="1"/>
          </p:cNvSpPr>
          <p:nvPr>
            <p:ph type="ftr" sz="quarter" idx="11"/>
          </p:nvPr>
        </p:nvSpPr>
        <p:spPr>
          <a:xfrm>
            <a:off x="533400" y="6416675"/>
            <a:ext cx="3352800" cy="365125"/>
          </a:xfrm>
        </p:spPr>
        <p:txBody>
          <a:bodyPr/>
          <a:lstStyle/>
          <a:p>
            <a:pPr>
              <a:defRPr/>
            </a:pPr>
            <a:r>
              <a:rPr lang="en-US" dirty="0" smtClean="0"/>
              <a:t>iwantbroadbandnh.org</a:t>
            </a:r>
            <a:endParaRPr lang="en-US" dirty="0"/>
          </a:p>
        </p:txBody>
      </p:sp>
      <p:grpSp>
        <p:nvGrpSpPr>
          <p:cNvPr id="9" name="Group 8"/>
          <p:cNvGrpSpPr/>
          <p:nvPr/>
        </p:nvGrpSpPr>
        <p:grpSpPr>
          <a:xfrm>
            <a:off x="5181600" y="241182"/>
            <a:ext cx="6292011" cy="7306068"/>
            <a:chOff x="5618706" y="244632"/>
            <a:chExt cx="6292011" cy="7306068"/>
          </a:xfrm>
        </p:grpSpPr>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18706" y="244632"/>
              <a:ext cx="3363369" cy="6400800"/>
            </a:xfrm>
            <a:prstGeom prst="rect">
              <a:avLst/>
            </a:prstGeom>
          </p:spPr>
        </p:pic>
        <p:sp>
          <p:nvSpPr>
            <p:cNvPr id="11" name="TextBox 10"/>
            <p:cNvSpPr txBox="1"/>
            <p:nvPr/>
          </p:nvSpPr>
          <p:spPr>
            <a:xfrm>
              <a:off x="10974242" y="7366034"/>
              <a:ext cx="936475" cy="184666"/>
            </a:xfrm>
            <a:prstGeom prst="rect">
              <a:avLst/>
            </a:prstGeom>
            <a:noFill/>
          </p:spPr>
          <p:txBody>
            <a:bodyPr wrap="none" rtlCol="0">
              <a:spAutoFit/>
            </a:bodyPr>
            <a:lstStyle/>
            <a:p>
              <a:r>
                <a:rPr lang="en-US" sz="600" dirty="0" smtClean="0">
                  <a:latin typeface="Calibri" pitchFamily="34" charset="0"/>
                  <a:cs typeface="Calibri" pitchFamily="34" charset="0"/>
                </a:rPr>
                <a:t>Status as of March 2012</a:t>
              </a:r>
              <a:endParaRPr lang="en-US" sz="600" dirty="0">
                <a:latin typeface="Calibri" pitchFamily="34" charset="0"/>
                <a:cs typeface="Calibri" pitchFamily="34" charset="0"/>
              </a:endParaRPr>
            </a:p>
          </p:txBody>
        </p:sp>
      </p:grpSp>
      <p:sp>
        <p:nvSpPr>
          <p:cNvPr id="8" name="TextBox 7"/>
          <p:cNvSpPr txBox="1"/>
          <p:nvPr/>
        </p:nvSpPr>
        <p:spPr>
          <a:xfrm>
            <a:off x="304800" y="3759875"/>
            <a:ext cx="5029200" cy="2308324"/>
          </a:xfrm>
          <a:prstGeom prst="rect">
            <a:avLst/>
          </a:prstGeom>
          <a:noFill/>
        </p:spPr>
        <p:txBody>
          <a:bodyPr wrap="square" rtlCol="0">
            <a:spAutoFit/>
          </a:bodyPr>
          <a:lstStyle/>
          <a:p>
            <a:r>
              <a:rPr lang="en-US" dirty="0" smtClean="0"/>
              <a:t>What you can do:</a:t>
            </a:r>
          </a:p>
          <a:p>
            <a:pPr>
              <a:buFont typeface="Arial" pitchFamily="34" charset="0"/>
              <a:buChar char="•"/>
            </a:pPr>
            <a:endParaRPr lang="en-US" dirty="0" smtClean="0"/>
          </a:p>
          <a:p>
            <a:pPr>
              <a:buFont typeface="Arial" pitchFamily="34" charset="0"/>
              <a:buChar char="•"/>
            </a:pPr>
            <a:r>
              <a:rPr lang="en-US" dirty="0" smtClean="0"/>
              <a:t> High-definition videoconferencing</a:t>
            </a:r>
          </a:p>
          <a:p>
            <a:pPr>
              <a:buFont typeface="Arial" pitchFamily="34" charset="0"/>
              <a:buChar char="•"/>
            </a:pPr>
            <a:r>
              <a:rPr lang="en-US" dirty="0" smtClean="0"/>
              <a:t> High speed business to business applications</a:t>
            </a:r>
          </a:p>
          <a:p>
            <a:pPr>
              <a:buFont typeface="Arial" pitchFamily="34" charset="0"/>
              <a:buChar char="•"/>
            </a:pPr>
            <a:r>
              <a:rPr lang="en-US" dirty="0" smtClean="0"/>
              <a:t> “Smart homes” and </a:t>
            </a:r>
            <a:r>
              <a:rPr lang="en-US" dirty="0" err="1" smtClean="0"/>
              <a:t>teleworking</a:t>
            </a:r>
            <a:endParaRPr lang="en-US" dirty="0" smtClean="0"/>
          </a:p>
          <a:p>
            <a:pPr>
              <a:buFont typeface="Arial" pitchFamily="34" charset="0"/>
              <a:buChar char="•"/>
            </a:pPr>
            <a:r>
              <a:rPr lang="en-US" dirty="0" smtClean="0"/>
              <a:t> High-definition audio-video streaming</a:t>
            </a:r>
          </a:p>
          <a:p>
            <a:pPr>
              <a:buFont typeface="Arial" pitchFamily="34" charset="0"/>
              <a:buChar char="•"/>
            </a:pPr>
            <a:r>
              <a:rPr lang="en-US" dirty="0" smtClean="0"/>
              <a:t> Real-time medical imaging &amp; consultation</a:t>
            </a:r>
          </a:p>
          <a:p>
            <a:pPr>
              <a:buFont typeface="Arial" pitchFamily="34" charset="0"/>
              <a:buChar char="•"/>
            </a:pPr>
            <a:r>
              <a:rPr lang="en-US" dirty="0" smtClean="0"/>
              <a:t> Send/receive large documents</a:t>
            </a:r>
            <a:endParaRPr lang="en-US" dirty="0"/>
          </a:p>
        </p:txBody>
      </p:sp>
    </p:spTree>
    <p:extLst>
      <p:ext uri="{BB962C8B-B14F-4D97-AF65-F5344CB8AC3E}">
        <p14:creationId xmlns="" xmlns:p14="http://schemas.microsoft.com/office/powerpoint/2010/main" val="255423685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smtClean="0">
                <a:solidFill>
                  <a:srgbClr val="F2F2F2"/>
                </a:solidFill>
                <a:latin typeface="Candara" pitchFamily="34" charset="0"/>
                <a:cs typeface="Arial" charset="0"/>
              </a:rPr>
              <a:t>Mission</a:t>
            </a:r>
            <a:endParaRPr lang="en-US" sz="3600" dirty="0">
              <a:solidFill>
                <a:srgbClr val="F2F2F2"/>
              </a:solidFill>
              <a:latin typeface="Candara" pitchFamily="34" charset="0"/>
              <a:cs typeface="Arial" charset="0"/>
            </a:endParaRPr>
          </a:p>
        </p:txBody>
      </p:sp>
      <p:sp>
        <p:nvSpPr>
          <p:cNvPr id="2" name="Footer Placeholder 1"/>
          <p:cNvSpPr>
            <a:spLocks noGrp="1"/>
          </p:cNvSpPr>
          <p:nvPr>
            <p:ph type="ftr" sz="quarter" idx="15"/>
          </p:nvPr>
        </p:nvSpPr>
        <p:spPr/>
        <p:txBody>
          <a:bodyPr/>
          <a:lstStyle/>
          <a:p>
            <a:pPr>
              <a:defRPr/>
            </a:pPr>
            <a:r>
              <a:rPr lang="en-US" smtClean="0"/>
              <a:t>iwantbroadbandnh.org</a:t>
            </a:r>
            <a:endParaRPr lang="en-US"/>
          </a:p>
        </p:txBody>
      </p:sp>
      <p:sp>
        <p:nvSpPr>
          <p:cNvPr id="5" name="Content Placeholder 1"/>
          <p:cNvSpPr txBox="1">
            <a:spLocks/>
          </p:cNvSpPr>
          <p:nvPr/>
        </p:nvSpPr>
        <p:spPr>
          <a:xfrm>
            <a:off x="457200" y="1600200"/>
            <a:ext cx="8229600" cy="3124200"/>
          </a:xfrm>
          <a:prstGeom prst="rect">
            <a:avLst/>
          </a:prstGeom>
        </p:spPr>
        <p:txBody>
          <a:bodyPr rtlCol="0">
            <a:noAutofit/>
          </a:bodyPr>
          <a:lstStyle>
            <a:lvl1pPr marL="228600" indent="-182563" algn="l" rtl="0" fontAlgn="base">
              <a:spcBef>
                <a:spcPct val="20000"/>
              </a:spcBef>
              <a:spcAft>
                <a:spcPts val="300"/>
              </a:spcAft>
              <a:buClr>
                <a:srgbClr val="C3260C"/>
              </a:buClr>
              <a:buSzPct val="130000"/>
              <a:buFont typeface="Arial" pitchFamily="34"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Arial" pitchFamily="34"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Arial" pitchFamily="34"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Arial" pitchFamily="34"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Arial" pitchFamily="34"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Font typeface="Arial" pitchFamily="34" charset="0"/>
              <a:buNone/>
            </a:pPr>
            <a:r>
              <a:rPr lang="en-US" sz="2800" smtClean="0">
                <a:latin typeface="Calibri" pitchFamily="34" charset="0"/>
                <a:cs typeface="Calibri" pitchFamily="34" charset="0"/>
              </a:rPr>
              <a:t>The New Hampshire Broadband Mapping and Planning Program (NHBMPP) works to improve broadband access and use in the state by assessing broadband availability, and by engaging communities and other stakeholders in conducting planning, capacity building, technical assistance, and training initiatives.  </a:t>
            </a:r>
            <a:endParaRPr lang="en-US" sz="2800" dirty="0">
              <a:latin typeface="Calibri" pitchFamily="34" charset="0"/>
              <a:cs typeface="Calibri" pitchFamily="34" charset="0"/>
            </a:endParaRPr>
          </a:p>
        </p:txBody>
      </p:sp>
      <p:pic>
        <p:nvPicPr>
          <p:cNvPr id="6" name="Picture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5156131"/>
            <a:ext cx="2133600" cy="1382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649000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533400" y="2514600"/>
            <a:ext cx="5334000" cy="3785652"/>
          </a:xfrm>
          <a:prstGeom prst="rect">
            <a:avLst/>
          </a:prstGeom>
          <a:noFill/>
          <a:ln w="9525">
            <a:noFill/>
            <a:miter lim="800000"/>
            <a:headEnd/>
            <a:tailEnd/>
          </a:ln>
        </p:spPr>
        <p:txBody>
          <a:bodyPr>
            <a:spAutoFit/>
          </a:bodyPr>
          <a:lstStyle/>
          <a:p>
            <a:pPr algn="ctr"/>
            <a:r>
              <a:rPr lang="en-US" sz="6000" b="1" i="1" dirty="0" smtClean="0">
                <a:solidFill>
                  <a:schemeClr val="bg2">
                    <a:lumMod val="25000"/>
                  </a:schemeClr>
                </a:solidFill>
                <a:latin typeface="Calibri" pitchFamily="34" charset="0"/>
              </a:rPr>
              <a:t>Community Anchor Institution Inventory</a:t>
            </a:r>
            <a:endParaRPr lang="en-US" sz="6000" b="1" i="1" dirty="0">
              <a:solidFill>
                <a:schemeClr val="bg2">
                  <a:lumMod val="25000"/>
                </a:schemeClr>
              </a:solidFill>
              <a:latin typeface="Calibri" pitchFamily="34" charset="0"/>
            </a:endParaRP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948" y="472440"/>
            <a:ext cx="5032452" cy="1676400"/>
          </a:xfrm>
          <a:prstGeom prst="rect">
            <a:avLst/>
          </a:prstGeom>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8514749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algn="ctr" eaLnBrk="1" hangingPunct="1">
              <a:defRPr/>
            </a:pPr>
            <a:r>
              <a:rPr lang="en-US" sz="3600" b="0" dirty="0" smtClean="0">
                <a:solidFill>
                  <a:srgbClr val="F2F2F2"/>
                </a:solidFill>
                <a:latin typeface="Candara" pitchFamily="34" charset="0"/>
                <a:cs typeface="Arial" charset="0"/>
              </a:rPr>
              <a:t>Community Anchor Institutions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Overview</a:t>
            </a:r>
          </a:p>
        </p:txBody>
      </p:sp>
      <p:sp>
        <p:nvSpPr>
          <p:cNvPr id="23555" name="Content Placeholder 2"/>
          <p:cNvSpPr>
            <a:spLocks noGrp="1"/>
          </p:cNvSpPr>
          <p:nvPr>
            <p:ph idx="4294967295"/>
          </p:nvPr>
        </p:nvSpPr>
        <p:spPr>
          <a:xfrm>
            <a:off x="228600" y="1371600"/>
            <a:ext cx="8763000" cy="5181600"/>
          </a:xfrm>
        </p:spPr>
        <p:txBody>
          <a:bodyPr/>
          <a:lstStyle/>
          <a:p>
            <a:pPr eaLnBrk="1" hangingPunct="1"/>
            <a:r>
              <a:rPr lang="en-US" sz="2000" dirty="0" smtClean="0">
                <a:latin typeface="Calibri" pitchFamily="34" charset="0"/>
                <a:cs typeface="Calibri" pitchFamily="34" charset="0"/>
              </a:rPr>
              <a:t>Goal – statewide layer of community anchor institutions (CAIs) with associated broadband access information</a:t>
            </a:r>
          </a:p>
          <a:p>
            <a:pPr eaLnBrk="1" hangingPunct="1"/>
            <a:r>
              <a:rPr lang="en-US" sz="2000" dirty="0" smtClean="0">
                <a:latin typeface="Calibri" pitchFamily="34" charset="0"/>
                <a:cs typeface="Calibri" pitchFamily="34" charset="0"/>
              </a:rPr>
              <a:t>For October 2012 submission:</a:t>
            </a:r>
          </a:p>
          <a:p>
            <a:pPr marL="0" indent="0" eaLnBrk="1" hangingPunct="1">
              <a:buNone/>
            </a:pPr>
            <a:r>
              <a:rPr lang="en-US" sz="2200" dirty="0" smtClean="0">
                <a:latin typeface="Calibri" pitchFamily="34" charset="0"/>
                <a:cs typeface="Calibri" pitchFamily="34" charset="0"/>
              </a:rPr>
              <a:t/>
            </a:r>
            <a:br>
              <a:rPr lang="en-US" sz="2200" dirty="0" smtClean="0">
                <a:latin typeface="Calibri" pitchFamily="34" charset="0"/>
                <a:cs typeface="Calibri" pitchFamily="34" charset="0"/>
              </a:rPr>
            </a:br>
            <a:endParaRPr lang="en-US" sz="1600" dirty="0" smtClean="0">
              <a:latin typeface="Calibri" pitchFamily="34" charset="0"/>
              <a:cs typeface="Calibri" pitchFamily="34" charset="0"/>
            </a:endParaRPr>
          </a:p>
          <a:p>
            <a:pPr marL="0" indent="0" eaLnBrk="1" hangingPunct="1">
              <a:buNone/>
            </a:pPr>
            <a:endParaRPr lang="en-US" sz="2200" dirty="0" smtClean="0">
              <a:latin typeface="Calibri" pitchFamily="34" charset="0"/>
              <a:cs typeface="Calibri" pitchFamily="34" charset="0"/>
            </a:endParaRPr>
          </a:p>
          <a:p>
            <a:pPr marL="0" indent="0" eaLnBrk="1" hangingPunct="1">
              <a:buNone/>
            </a:pPr>
            <a:endParaRPr lang="en-US" sz="2200" dirty="0">
              <a:latin typeface="Calibri" pitchFamily="34" charset="0"/>
              <a:cs typeface="Calibri" pitchFamily="34" charset="0"/>
            </a:endParaRPr>
          </a:p>
          <a:p>
            <a:pPr marL="0" indent="0" eaLnBrk="1" hangingPunct="1">
              <a:buNone/>
            </a:pPr>
            <a:endParaRPr lang="en-US" sz="2200" dirty="0" smtClean="0">
              <a:latin typeface="Calibri" pitchFamily="34" charset="0"/>
              <a:cs typeface="Calibri" pitchFamily="34" charset="0"/>
            </a:endParaRPr>
          </a:p>
          <a:p>
            <a:pPr marL="0" indent="0" eaLnBrk="1" hangingPunct="1">
              <a:buNone/>
            </a:pPr>
            <a:endParaRPr lang="en-US" sz="2200" dirty="0">
              <a:latin typeface="Calibri" pitchFamily="34" charset="0"/>
              <a:cs typeface="Calibri" pitchFamily="34" charset="0"/>
            </a:endParaRPr>
          </a:p>
          <a:p>
            <a:pPr marL="0" indent="0" eaLnBrk="1" hangingPunct="1">
              <a:buNone/>
            </a:pPr>
            <a:endParaRPr lang="en-US" sz="2200" dirty="0" smtClean="0">
              <a:latin typeface="Calibri" pitchFamily="34" charset="0"/>
              <a:cs typeface="Calibri" pitchFamily="34" charset="0"/>
            </a:endParaRPr>
          </a:p>
          <a:p>
            <a:pPr marL="0" indent="0" eaLnBrk="1" hangingPunct="1">
              <a:buNone/>
            </a:pPr>
            <a:endParaRPr lang="en-US" sz="2200" dirty="0">
              <a:latin typeface="Calibri" pitchFamily="34" charset="0"/>
              <a:cs typeface="Calibri" pitchFamily="34" charset="0"/>
            </a:endParaRPr>
          </a:p>
          <a:p>
            <a:pPr eaLnBrk="1" hangingPunct="1"/>
            <a:r>
              <a:rPr lang="en-US" sz="2000" dirty="0" smtClean="0">
                <a:latin typeface="Calibri" pitchFamily="34" charset="0"/>
                <a:cs typeface="Calibri" pitchFamily="34" charset="0"/>
              </a:rPr>
              <a:t>Six-month update/verification cycle; continuing “gap” analysis to identify new CAIs</a:t>
            </a:r>
            <a:br>
              <a:rPr lang="en-US" sz="2000" dirty="0" smtClean="0">
                <a:latin typeface="Calibri" pitchFamily="34" charset="0"/>
                <a:cs typeface="Calibri" pitchFamily="34" charset="0"/>
              </a:rPr>
            </a:br>
            <a:endParaRPr lang="en-US" sz="2000" dirty="0" smtClean="0">
              <a:latin typeface="Calibri" pitchFamily="34" charset="0"/>
              <a:cs typeface="Calibri" pitchFamily="34"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35703167"/>
              </p:ext>
            </p:extLst>
          </p:nvPr>
        </p:nvGraphicFramePr>
        <p:xfrm>
          <a:off x="762000" y="2514600"/>
          <a:ext cx="7086600" cy="3048000"/>
        </p:xfrm>
        <a:graphic>
          <a:graphicData uri="http://schemas.openxmlformats.org/drawingml/2006/table">
            <a:tbl>
              <a:tblPr firstRow="1" bandRow="1">
                <a:tableStyleId>{5C22544A-7EE6-4342-B048-85BDC9FD1C3A}</a:tableStyleId>
              </a:tblPr>
              <a:tblGrid>
                <a:gridCol w="4800600"/>
                <a:gridCol w="838200"/>
                <a:gridCol w="1447800"/>
              </a:tblGrid>
              <a:tr h="137160">
                <a:tc>
                  <a:txBody>
                    <a:bodyPr/>
                    <a:lstStyle/>
                    <a:p>
                      <a:r>
                        <a:rPr lang="en-US" dirty="0" smtClean="0">
                          <a:latin typeface="Calibri" pitchFamily="34" charset="0"/>
                          <a:cs typeface="Calibri" pitchFamily="34" charset="0"/>
                        </a:rPr>
                        <a:t>Category</a:t>
                      </a:r>
                      <a:endParaRPr lang="en-US" dirty="0">
                        <a:latin typeface="Calibri" pitchFamily="34" charset="0"/>
                        <a:cs typeface="Calibri" pitchFamily="34" charset="0"/>
                      </a:endParaRPr>
                    </a:p>
                  </a:txBody>
                  <a:tcPr/>
                </a:tc>
                <a:tc>
                  <a:txBody>
                    <a:bodyPr/>
                    <a:lstStyle/>
                    <a:p>
                      <a:pPr algn="ctr"/>
                      <a:r>
                        <a:rPr lang="en-US" dirty="0" smtClean="0">
                          <a:latin typeface="Calibri" pitchFamily="34" charset="0"/>
                          <a:cs typeface="Calibri" pitchFamily="34" charset="0"/>
                        </a:rPr>
                        <a:t>No.</a:t>
                      </a:r>
                      <a:endParaRPr lang="en-US" dirty="0">
                        <a:latin typeface="Calibri" pitchFamily="34" charset="0"/>
                        <a:cs typeface="Calibri" pitchFamily="34" charset="0"/>
                      </a:endParaRPr>
                    </a:p>
                  </a:txBody>
                  <a:tcPr/>
                </a:tc>
                <a:tc>
                  <a:txBody>
                    <a:bodyPr/>
                    <a:lstStyle/>
                    <a:p>
                      <a:pPr algn="ctr"/>
                      <a:r>
                        <a:rPr lang="en-US" dirty="0" smtClean="0">
                          <a:latin typeface="Calibri" pitchFamily="34" charset="0"/>
                          <a:cs typeface="Calibri" pitchFamily="34" charset="0"/>
                        </a:rPr>
                        <a:t>% of Total</a:t>
                      </a:r>
                      <a:endParaRPr lang="en-US" dirty="0">
                        <a:latin typeface="Calibri" pitchFamily="34" charset="0"/>
                        <a:cs typeface="Calibri" pitchFamily="34" charset="0"/>
                      </a:endParaRPr>
                    </a:p>
                  </a:txBody>
                  <a:tcPr/>
                </a:tc>
              </a:tr>
              <a:tr h="325120">
                <a:tc>
                  <a:txBody>
                    <a:bodyPr/>
                    <a:lstStyle/>
                    <a:p>
                      <a:r>
                        <a:rPr lang="en-US" sz="1600" dirty="0" smtClean="0">
                          <a:latin typeface="Calibri" pitchFamily="34" charset="0"/>
                          <a:cs typeface="Calibri" pitchFamily="34" charset="0"/>
                        </a:rPr>
                        <a:t>1.  School – K-12</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762</a:t>
                      </a:r>
                    </a:p>
                  </a:txBody>
                  <a:tcPr/>
                </a:tc>
                <a:tc>
                  <a:txBody>
                    <a:bodyPr/>
                    <a:lstStyle/>
                    <a:p>
                      <a:pPr algn="r"/>
                      <a:r>
                        <a:rPr lang="en-US" sz="1600" dirty="0" smtClean="0">
                          <a:latin typeface="Calibri" pitchFamily="34" charset="0"/>
                          <a:cs typeface="Calibri" pitchFamily="34" charset="0"/>
                        </a:rPr>
                        <a:t>19.5%</a:t>
                      </a:r>
                      <a:endParaRPr lang="en-US" sz="1600" dirty="0">
                        <a:latin typeface="Calibri" pitchFamily="34" charset="0"/>
                        <a:cs typeface="Calibri" pitchFamily="34" charset="0"/>
                      </a:endParaRPr>
                    </a:p>
                  </a:txBody>
                  <a:tcPr/>
                </a:tc>
              </a:tr>
              <a:tr h="218440">
                <a:tc>
                  <a:txBody>
                    <a:bodyPr/>
                    <a:lstStyle/>
                    <a:p>
                      <a:pPr marL="0" indent="0">
                        <a:buNone/>
                      </a:pPr>
                      <a:r>
                        <a:rPr lang="en-US" sz="1600" dirty="0" smtClean="0">
                          <a:latin typeface="Calibri" pitchFamily="34" charset="0"/>
                          <a:cs typeface="Calibri" pitchFamily="34" charset="0"/>
                        </a:rPr>
                        <a:t>2.  Library</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766</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19.6%</a:t>
                      </a:r>
                      <a:endParaRPr lang="en-US" sz="1600" dirty="0">
                        <a:latin typeface="Calibri" pitchFamily="34" charset="0"/>
                        <a:cs typeface="Calibri" pitchFamily="34" charset="0"/>
                      </a:endParaRPr>
                    </a:p>
                  </a:txBody>
                  <a:tcPr/>
                </a:tc>
              </a:tr>
              <a:tr h="264160">
                <a:tc>
                  <a:txBody>
                    <a:bodyPr/>
                    <a:lstStyle/>
                    <a:p>
                      <a:r>
                        <a:rPr lang="en-US" sz="1600" dirty="0" smtClean="0">
                          <a:latin typeface="Calibri" pitchFamily="34" charset="0"/>
                          <a:cs typeface="Calibri" pitchFamily="34" charset="0"/>
                        </a:rPr>
                        <a:t>3.  Medical/health care</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808</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20.7%</a:t>
                      </a:r>
                      <a:endParaRPr lang="en-US" sz="1600" dirty="0">
                        <a:latin typeface="Calibri" pitchFamily="34" charset="0"/>
                        <a:cs typeface="Calibri" pitchFamily="34" charset="0"/>
                      </a:endParaRPr>
                    </a:p>
                  </a:txBody>
                  <a:tcPr/>
                </a:tc>
              </a:tr>
              <a:tr h="309880">
                <a:tc>
                  <a:txBody>
                    <a:bodyPr/>
                    <a:lstStyle/>
                    <a:p>
                      <a:r>
                        <a:rPr lang="en-US" sz="1600" dirty="0" smtClean="0">
                          <a:latin typeface="Calibri" pitchFamily="34" charset="0"/>
                          <a:cs typeface="Calibri" pitchFamily="34" charset="0"/>
                        </a:rPr>
                        <a:t>4.  Public safety</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564</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14.5%</a:t>
                      </a:r>
                      <a:endParaRPr lang="en-US" sz="1600" dirty="0">
                        <a:latin typeface="Calibri" pitchFamily="34" charset="0"/>
                        <a:cs typeface="Calibri" pitchFamily="34" charset="0"/>
                      </a:endParaRPr>
                    </a:p>
                  </a:txBody>
                  <a:tcPr/>
                </a:tc>
              </a:tr>
              <a:tr h="279400">
                <a:tc>
                  <a:txBody>
                    <a:bodyPr/>
                    <a:lstStyle/>
                    <a:p>
                      <a:r>
                        <a:rPr lang="en-US" sz="1600" dirty="0" smtClean="0">
                          <a:latin typeface="Calibri" pitchFamily="34" charset="0"/>
                          <a:cs typeface="Calibri" pitchFamily="34" charset="0"/>
                        </a:rPr>
                        <a:t>5.  University, college, other post-secondary</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64</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1.6%</a:t>
                      </a:r>
                      <a:endParaRPr lang="en-US" sz="1600" dirty="0">
                        <a:latin typeface="Calibri" pitchFamily="34" charset="0"/>
                        <a:cs typeface="Calibri" pitchFamily="34" charset="0"/>
                      </a:endParaRPr>
                    </a:p>
                  </a:txBody>
                  <a:tcPr/>
                </a:tc>
              </a:tr>
              <a:tr h="325120">
                <a:tc>
                  <a:txBody>
                    <a:bodyPr/>
                    <a:lstStyle/>
                    <a:p>
                      <a:r>
                        <a:rPr lang="en-US" sz="1600" dirty="0" smtClean="0">
                          <a:latin typeface="Calibri" pitchFamily="34" charset="0"/>
                          <a:cs typeface="Calibri" pitchFamily="34" charset="0"/>
                        </a:rPr>
                        <a:t>6.  Other</a:t>
                      </a:r>
                      <a:r>
                        <a:rPr lang="en-US" sz="1600" baseline="0" dirty="0" smtClean="0">
                          <a:latin typeface="Calibri" pitchFamily="34" charset="0"/>
                          <a:cs typeface="Calibri" pitchFamily="34" charset="0"/>
                        </a:rPr>
                        <a:t> community support – government</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736</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18.9%</a:t>
                      </a:r>
                      <a:endParaRPr lang="en-US" sz="1600" dirty="0">
                        <a:latin typeface="Calibri" pitchFamily="34" charset="0"/>
                        <a:cs typeface="Calibri" pitchFamily="34" charset="0"/>
                      </a:endParaRPr>
                    </a:p>
                  </a:txBody>
                  <a:tcPr/>
                </a:tc>
              </a:tr>
              <a:tr h="294640">
                <a:tc>
                  <a:txBody>
                    <a:bodyPr/>
                    <a:lstStyle/>
                    <a:p>
                      <a:r>
                        <a:rPr lang="en-US" sz="1600" dirty="0" smtClean="0">
                          <a:latin typeface="Calibri" pitchFamily="34" charset="0"/>
                          <a:cs typeface="Calibri" pitchFamily="34" charset="0"/>
                        </a:rPr>
                        <a:t>7.  Other community support -  non governmental</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199</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5.1%</a:t>
                      </a:r>
                      <a:endParaRPr lang="en-US" sz="1600" dirty="0">
                        <a:latin typeface="Calibri" pitchFamily="34" charset="0"/>
                        <a:cs typeface="Calibri" pitchFamily="34" charset="0"/>
                      </a:endParaRPr>
                    </a:p>
                  </a:txBody>
                  <a:tcPr/>
                </a:tc>
              </a:tr>
              <a:tr h="289560">
                <a:tc>
                  <a:txBody>
                    <a:bodyPr/>
                    <a:lstStyle/>
                    <a:p>
                      <a:r>
                        <a:rPr lang="en-US" sz="1600" dirty="0" smtClean="0">
                          <a:latin typeface="Calibri" pitchFamily="34" charset="0"/>
                          <a:cs typeface="Calibri" pitchFamily="34" charset="0"/>
                        </a:rPr>
                        <a:t>TOTAL</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3,899</a:t>
                      </a:r>
                      <a:endParaRPr lang="en-US" sz="1600" dirty="0">
                        <a:latin typeface="Calibri" pitchFamily="34" charset="0"/>
                        <a:cs typeface="Calibri" pitchFamily="34" charset="0"/>
                      </a:endParaRPr>
                    </a:p>
                  </a:txBody>
                  <a:tcPr/>
                </a:tc>
                <a:tc>
                  <a:txBody>
                    <a:bodyPr/>
                    <a:lstStyle/>
                    <a:p>
                      <a:pPr algn="r"/>
                      <a:r>
                        <a:rPr lang="en-US" sz="1600" dirty="0" smtClean="0">
                          <a:latin typeface="Calibri" pitchFamily="34" charset="0"/>
                          <a:cs typeface="Calibri" pitchFamily="34" charset="0"/>
                        </a:rPr>
                        <a:t>100.0%</a:t>
                      </a:r>
                      <a:endParaRPr lang="en-US" sz="1600" dirty="0">
                        <a:latin typeface="Calibri" pitchFamily="34" charset="0"/>
                        <a:cs typeface="Calibri" pitchFamily="34" charset="0"/>
                      </a:endParaRPr>
                    </a:p>
                  </a:txBody>
                  <a:tcPr/>
                </a:tc>
              </a:tr>
            </a:tbl>
          </a:graphicData>
        </a:graphic>
      </p:graphicFrame>
      <p:sp>
        <p:nvSpPr>
          <p:cNvPr id="4" name="Footer Placeholder 3"/>
          <p:cNvSpPr>
            <a:spLocks noGrp="1"/>
          </p:cNvSpPr>
          <p:nvPr>
            <p:ph type="ftr" sz="quarter" idx="11"/>
          </p:nvPr>
        </p:nvSpPr>
        <p:spPr/>
        <p:txBody>
          <a:bodyPr/>
          <a:lstStyle/>
          <a:p>
            <a:pPr>
              <a:defRPr/>
            </a:pPr>
            <a:r>
              <a:rPr lang="en-US" smtClean="0"/>
              <a:t>iwantbroadbandnh.org</a:t>
            </a:r>
            <a:endParaRPr lang="en-US"/>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810000" cy="2286000"/>
          </a:xfrm>
          <a:solidFill>
            <a:schemeClr val="accent1">
              <a:lumMod val="75000"/>
            </a:schemeClr>
          </a:solidFill>
        </p:spPr>
        <p:txBody>
          <a:bodyPr>
            <a:normAutofit/>
          </a:bodyPr>
          <a:lstStyle/>
          <a:p>
            <a:pPr eaLnBrk="1" hangingPunct="1">
              <a:defRPr/>
            </a:pPr>
            <a:r>
              <a:rPr lang="en-US" sz="3600" b="0" dirty="0" smtClean="0">
                <a:solidFill>
                  <a:srgbClr val="F2F2F2"/>
                </a:solidFill>
                <a:latin typeface="Candara" pitchFamily="34" charset="0"/>
                <a:cs typeface="Arial" charset="0"/>
              </a:rPr>
              <a:t>Community Anchor Institutions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October 2012</a:t>
            </a:r>
          </a:p>
        </p:txBody>
      </p:sp>
      <p:pic>
        <p:nvPicPr>
          <p:cNvPr id="6" name="Picture 5" descr="CAIDistribution.png"/>
          <p:cNvPicPr>
            <a:picLocks noChangeAspect="1"/>
          </p:cNvPicPr>
          <p:nvPr/>
        </p:nvPicPr>
        <p:blipFill>
          <a:blip r:embed="rId3" cstate="print"/>
          <a:stretch>
            <a:fillRect/>
          </a:stretch>
        </p:blipFill>
        <p:spPr>
          <a:xfrm>
            <a:off x="3733800" y="0"/>
            <a:ext cx="5410200" cy="6705600"/>
          </a:xfrm>
          <a:prstGeom prst="rect">
            <a:avLst/>
          </a:prstGeom>
        </p:spPr>
      </p:pic>
      <p:sp>
        <p:nvSpPr>
          <p:cNvPr id="3" name="Footer Placeholder 2"/>
          <p:cNvSpPr>
            <a:spLocks noGrp="1"/>
          </p:cNvSpPr>
          <p:nvPr>
            <p:ph type="ftr" sz="quarter" idx="11"/>
          </p:nvPr>
        </p:nvSpPr>
        <p:spPr/>
        <p:txBody>
          <a:bodyPr/>
          <a:lstStyle/>
          <a:p>
            <a:pPr>
              <a:defRPr/>
            </a:pPr>
            <a:r>
              <a:rPr lang="en-US" smtClean="0"/>
              <a:t>iwantbroadbandnh.org</a:t>
            </a:r>
            <a:endParaRPr lang="en-US"/>
          </a:p>
        </p:txBody>
      </p:sp>
      <p:graphicFrame>
        <p:nvGraphicFramePr>
          <p:cNvPr id="9" name="Chart 8"/>
          <p:cNvGraphicFramePr/>
          <p:nvPr/>
        </p:nvGraphicFramePr>
        <p:xfrm>
          <a:off x="76200" y="2362200"/>
          <a:ext cx="4038600" cy="2819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extLst>
              <p:ext uri="{D42A27DB-BD31-4B8C-83A1-F6EECF244321}">
                <p14:modId xmlns="" xmlns:p14="http://schemas.microsoft.com/office/powerpoint/2010/main" val="3435348969"/>
              </p:ext>
            </p:extLst>
          </p:nvPr>
        </p:nvGraphicFramePr>
        <p:xfrm>
          <a:off x="2667000" y="4343400"/>
          <a:ext cx="3962400" cy="2286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533400" y="2514600"/>
            <a:ext cx="5334000" cy="2862322"/>
          </a:xfrm>
          <a:prstGeom prst="rect">
            <a:avLst/>
          </a:prstGeom>
          <a:noFill/>
          <a:ln w="9525">
            <a:noFill/>
            <a:miter lim="800000"/>
            <a:headEnd/>
            <a:tailEnd/>
          </a:ln>
        </p:spPr>
        <p:txBody>
          <a:bodyPr>
            <a:spAutoFit/>
          </a:bodyPr>
          <a:lstStyle/>
          <a:p>
            <a:pPr algn="ctr"/>
            <a:r>
              <a:rPr lang="en-US" sz="6000" b="1" i="1" dirty="0" smtClean="0">
                <a:solidFill>
                  <a:schemeClr val="bg2">
                    <a:lumMod val="25000"/>
                  </a:schemeClr>
                </a:solidFill>
                <a:latin typeface="Calibri" pitchFamily="34" charset="0"/>
              </a:rPr>
              <a:t>Rural Addressing Data Collection</a:t>
            </a:r>
            <a:endParaRPr lang="en-US" sz="6000" b="1" i="1" dirty="0">
              <a:solidFill>
                <a:schemeClr val="bg2">
                  <a:lumMod val="25000"/>
                </a:schemeClr>
              </a:solidFill>
              <a:latin typeface="Calibri" pitchFamily="34" charset="0"/>
            </a:endParaRP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948" y="472440"/>
            <a:ext cx="5032452" cy="1676400"/>
          </a:xfrm>
          <a:prstGeom prst="rect">
            <a:avLst/>
          </a:prstGeom>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8514749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algn="ctr" eaLnBrk="1" hangingPunct="1">
              <a:defRPr/>
            </a:pPr>
            <a:r>
              <a:rPr lang="en-US" sz="3600" b="0" dirty="0" smtClean="0">
                <a:solidFill>
                  <a:srgbClr val="F2F2F2"/>
                </a:solidFill>
                <a:latin typeface="Candara" pitchFamily="34" charset="0"/>
                <a:cs typeface="Arial" charset="0"/>
              </a:rPr>
              <a:t>Rural Addressing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Overview</a:t>
            </a:r>
          </a:p>
        </p:txBody>
      </p:sp>
      <p:sp>
        <p:nvSpPr>
          <p:cNvPr id="27651" name="Content Placeholder 2"/>
          <p:cNvSpPr>
            <a:spLocks noGrp="1"/>
          </p:cNvSpPr>
          <p:nvPr>
            <p:ph idx="4294967295"/>
          </p:nvPr>
        </p:nvSpPr>
        <p:spPr>
          <a:xfrm>
            <a:off x="228600" y="1752600"/>
            <a:ext cx="8763000" cy="4953000"/>
          </a:xfrm>
        </p:spPr>
        <p:txBody>
          <a:bodyPr/>
          <a:lstStyle/>
          <a:p>
            <a:pPr eaLnBrk="1" hangingPunct="1">
              <a:buFont typeface="Arial" charset="0"/>
              <a:buNone/>
            </a:pPr>
            <a:endParaRPr lang="en-US" sz="1100" dirty="0" smtClean="0"/>
          </a:p>
          <a:p>
            <a:pPr eaLnBrk="1" hangingPunct="1"/>
            <a:r>
              <a:rPr lang="en-US" sz="2200" dirty="0" smtClean="0">
                <a:latin typeface="Calibri" pitchFamily="34" charset="0"/>
                <a:cs typeface="Calibri" pitchFamily="34" charset="0"/>
              </a:rPr>
              <a:t>Goal – statewide GIS point file of addresses in NTIA-designated rural census blocks (2+ sq mi)</a:t>
            </a:r>
          </a:p>
          <a:p>
            <a:pPr eaLnBrk="1" hangingPunct="1"/>
            <a:endParaRPr lang="en-US" sz="1600" dirty="0" smtClean="0">
              <a:latin typeface="Calibri" pitchFamily="34" charset="0"/>
              <a:cs typeface="Calibri" pitchFamily="34" charset="0"/>
            </a:endParaRPr>
          </a:p>
          <a:p>
            <a:pPr eaLnBrk="1" hangingPunct="1"/>
            <a:r>
              <a:rPr lang="en-US" sz="2200" dirty="0" smtClean="0">
                <a:latin typeface="Calibri" pitchFamily="34" charset="0"/>
                <a:cs typeface="Calibri" pitchFamily="34" charset="0"/>
              </a:rPr>
              <a:t>~40,000 households in rural blocks (Census 2010)</a:t>
            </a:r>
          </a:p>
          <a:p>
            <a:pPr marL="46037" indent="0" eaLnBrk="1" hangingPunct="1">
              <a:buNone/>
            </a:pPr>
            <a:endParaRPr lang="en-US" sz="1600" dirty="0" smtClean="0">
              <a:latin typeface="Calibri" pitchFamily="34" charset="0"/>
              <a:cs typeface="Calibri" pitchFamily="34" charset="0"/>
            </a:endParaRPr>
          </a:p>
          <a:p>
            <a:pPr eaLnBrk="1" hangingPunct="1"/>
            <a:r>
              <a:rPr lang="en-US" sz="2200" dirty="0" smtClean="0">
                <a:latin typeface="Calibri" pitchFamily="34" charset="0"/>
                <a:cs typeface="Calibri" pitchFamily="34" charset="0"/>
              </a:rPr>
              <a:t>Existing address datasets either incomplete, or unavailable to the public</a:t>
            </a:r>
          </a:p>
          <a:p>
            <a:pPr eaLnBrk="1" hangingPunct="1"/>
            <a:endParaRPr lang="en-US" sz="1600" dirty="0" smtClean="0">
              <a:latin typeface="Calibri" pitchFamily="34" charset="0"/>
              <a:cs typeface="Calibri" pitchFamily="34" charset="0"/>
            </a:endParaRPr>
          </a:p>
          <a:p>
            <a:pPr eaLnBrk="1" hangingPunct="1"/>
            <a:r>
              <a:rPr lang="en-US" sz="2200" dirty="0" smtClean="0">
                <a:latin typeface="Calibri" pitchFamily="34" charset="0"/>
                <a:cs typeface="Calibri" pitchFamily="34" charset="0"/>
              </a:rPr>
              <a:t>Data collected at the RPC level and coordinated by Nashua Regional Planning Commission and UNH</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algn="l" eaLnBrk="1" hangingPunct="1">
              <a:defRPr/>
            </a:pPr>
            <a:r>
              <a:rPr lang="en-US" sz="3600" b="0" dirty="0" smtClean="0">
                <a:solidFill>
                  <a:srgbClr val="F2F2F2"/>
                </a:solidFill>
                <a:latin typeface="Candara" pitchFamily="34" charset="0"/>
                <a:cs typeface="Arial" charset="0"/>
              </a:rPr>
              <a:t>      Rural Addressing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             Status</a:t>
            </a:r>
          </a:p>
        </p:txBody>
      </p:sp>
      <p:sp>
        <p:nvSpPr>
          <p:cNvPr id="3" name="Footer Placeholder 2"/>
          <p:cNvSpPr>
            <a:spLocks noGrp="1"/>
          </p:cNvSpPr>
          <p:nvPr>
            <p:ph type="ftr" sz="quarter" idx="11"/>
          </p:nvPr>
        </p:nvSpPr>
        <p:spPr>
          <a:xfrm>
            <a:off x="76200" y="6492875"/>
            <a:ext cx="3352800" cy="365125"/>
          </a:xfrm>
        </p:spPr>
        <p:txBody>
          <a:bodyPr/>
          <a:lstStyle/>
          <a:p>
            <a:pPr>
              <a:defRPr/>
            </a:pPr>
            <a:r>
              <a:rPr lang="en-US" dirty="0" smtClean="0"/>
              <a:t>iwantbroadbandnh.org</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50345" y="-9526"/>
            <a:ext cx="4393655" cy="686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228600" y="1543050"/>
            <a:ext cx="3886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Arial" pitchFamily="34"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Arial" pitchFamily="34"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Arial" pitchFamily="34"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Arial" pitchFamily="34"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Arial" pitchFamily="34"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Font typeface="Arial" charset="0"/>
              <a:buNone/>
            </a:pPr>
            <a:endParaRPr lang="en-US" sz="1100" dirty="0" smtClean="0"/>
          </a:p>
          <a:p>
            <a:r>
              <a:rPr lang="en-US" dirty="0" smtClean="0">
                <a:latin typeface="Calibri" pitchFamily="34" charset="0"/>
                <a:cs typeface="Calibri" pitchFamily="34" charset="0"/>
              </a:rPr>
              <a:t>14,600+ addresses collected (36.5% of total)</a:t>
            </a:r>
          </a:p>
          <a:p>
            <a:endParaRPr lang="en-US" sz="1600" dirty="0" smtClean="0">
              <a:latin typeface="Calibri" pitchFamily="34" charset="0"/>
              <a:cs typeface="Calibri" pitchFamily="34" charset="0"/>
            </a:endParaRPr>
          </a:p>
          <a:p>
            <a:r>
              <a:rPr lang="en-US" dirty="0" smtClean="0">
                <a:latin typeface="Calibri" pitchFamily="34" charset="0"/>
                <a:cs typeface="Calibri" pitchFamily="34" charset="0"/>
              </a:rPr>
              <a:t>200+ volunteer hours</a:t>
            </a:r>
          </a:p>
        </p:txBody>
      </p:sp>
    </p:spTree>
    <p:extLst>
      <p:ext uri="{BB962C8B-B14F-4D97-AF65-F5344CB8AC3E}">
        <p14:creationId xmlns="" xmlns:p14="http://schemas.microsoft.com/office/powerpoint/2010/main" val="284497352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533400" y="2514600"/>
            <a:ext cx="5334000" cy="2862322"/>
          </a:xfrm>
          <a:prstGeom prst="rect">
            <a:avLst/>
          </a:prstGeom>
          <a:noFill/>
          <a:ln w="9525">
            <a:noFill/>
            <a:miter lim="800000"/>
            <a:headEnd/>
            <a:tailEnd/>
          </a:ln>
        </p:spPr>
        <p:txBody>
          <a:bodyPr>
            <a:spAutoFit/>
          </a:bodyPr>
          <a:lstStyle/>
          <a:p>
            <a:pPr algn="ctr"/>
            <a:r>
              <a:rPr lang="en-US" sz="6000" b="1" i="1" dirty="0" smtClean="0">
                <a:solidFill>
                  <a:schemeClr val="bg2">
                    <a:lumMod val="25000"/>
                  </a:schemeClr>
                </a:solidFill>
                <a:latin typeface="Calibri" pitchFamily="34" charset="0"/>
              </a:rPr>
              <a:t>Supplemental Mapping Activities</a:t>
            </a:r>
            <a:endParaRPr lang="en-US" sz="6000" b="1" i="1" dirty="0">
              <a:solidFill>
                <a:schemeClr val="bg2">
                  <a:lumMod val="25000"/>
                </a:schemeClr>
              </a:solidFill>
              <a:latin typeface="Calibri" pitchFamily="34" charset="0"/>
            </a:endParaRP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948" y="472440"/>
            <a:ext cx="5032452" cy="1676400"/>
          </a:xfrm>
          <a:prstGeom prst="rect">
            <a:avLst/>
          </a:prstGeom>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8514749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b="0" dirty="0" smtClean="0">
                <a:solidFill>
                  <a:srgbClr val="F2F2F2"/>
                </a:solidFill>
                <a:latin typeface="Candara" pitchFamily="34" charset="0"/>
                <a:cs typeface="Arial" charset="0"/>
              </a:rPr>
              <a:t>     Broadband Availability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Supplemental Activities</a:t>
            </a:r>
          </a:p>
        </p:txBody>
      </p:sp>
      <p:sp>
        <p:nvSpPr>
          <p:cNvPr id="20484" name="Content Placeholder 2"/>
          <p:cNvSpPr>
            <a:spLocks/>
          </p:cNvSpPr>
          <p:nvPr/>
        </p:nvSpPr>
        <p:spPr bwMode="auto">
          <a:xfrm>
            <a:off x="152400" y="1964810"/>
            <a:ext cx="6019800" cy="443599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Public </a:t>
            </a:r>
            <a:r>
              <a:rPr lang="en-US" sz="2000" dirty="0" err="1" smtClean="0">
                <a:latin typeface="Calibri" pitchFamily="34" charset="0"/>
              </a:rPr>
              <a:t>wi-fi</a:t>
            </a:r>
            <a:r>
              <a:rPr lang="en-US" sz="2000" dirty="0" smtClean="0">
                <a:latin typeface="Calibri" pitchFamily="34" charset="0"/>
              </a:rPr>
              <a:t> </a:t>
            </a:r>
            <a:r>
              <a:rPr lang="en-US" sz="2000" dirty="0">
                <a:latin typeface="Calibri" pitchFamily="34" charset="0"/>
              </a:rPr>
              <a:t>location mapping</a:t>
            </a:r>
          </a:p>
          <a:p>
            <a:pPr marL="342900" indent="-342900" eaLnBrk="0" hangingPunct="0">
              <a:spcBef>
                <a:spcPct val="20000"/>
              </a:spcBef>
              <a:buFont typeface="Arial" charset="0"/>
              <a:buChar char="•"/>
            </a:pPr>
            <a:endParaRPr lang="en-US" sz="20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Municipal cable franchise agreement inventory</a:t>
            </a:r>
          </a:p>
          <a:p>
            <a:pPr marL="342900" indent="-342900" eaLnBrk="0" hangingPunct="0">
              <a:spcBef>
                <a:spcPct val="20000"/>
              </a:spcBef>
              <a:buFont typeface="Arial" charset="0"/>
              <a:buChar char="•"/>
            </a:pPr>
            <a:endParaRPr lang="en-US" sz="20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Enhancement of CAI data collection for </a:t>
            </a:r>
            <a:r>
              <a:rPr lang="en-US" sz="2000" dirty="0" smtClean="0">
                <a:latin typeface="Calibri" pitchFamily="34" charset="0"/>
              </a:rPr>
              <a:t>additional </a:t>
            </a:r>
            <a:r>
              <a:rPr lang="en-US" sz="2000" dirty="0">
                <a:latin typeface="Calibri" pitchFamily="34" charset="0"/>
              </a:rPr>
              <a:t>category types</a:t>
            </a:r>
          </a:p>
          <a:p>
            <a:pPr eaLnBrk="0" hangingPunct="0">
              <a:spcBef>
                <a:spcPct val="20000"/>
              </a:spcBef>
            </a:pPr>
            <a:endParaRPr lang="en-US" sz="2000" dirty="0">
              <a:latin typeface="Calibri" pitchFamily="34" charset="0"/>
            </a:endParaRPr>
          </a:p>
          <a:p>
            <a:pPr marL="342900" indent="-342900" eaLnBrk="0" hangingPunct="0">
              <a:spcBef>
                <a:spcPct val="20000"/>
              </a:spcBef>
              <a:buFont typeface="Arial" charset="0"/>
              <a:buChar char="•"/>
            </a:pPr>
            <a:r>
              <a:rPr lang="en-US" sz="2000" dirty="0">
                <a:latin typeface="Calibri" pitchFamily="34" charset="0"/>
              </a:rPr>
              <a:t>Cell tower location updating</a:t>
            </a:r>
          </a:p>
        </p:txBody>
      </p:sp>
      <p:pic>
        <p:nvPicPr>
          <p:cNvPr id="532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93419" y="2543364"/>
            <a:ext cx="2343150" cy="34928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1790700"/>
            <a:ext cx="1469406" cy="87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325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95800" y="4876800"/>
            <a:ext cx="1495425" cy="1378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533400" y="2700278"/>
            <a:ext cx="5334000" cy="2862322"/>
          </a:xfrm>
          <a:prstGeom prst="rect">
            <a:avLst/>
          </a:prstGeom>
          <a:noFill/>
          <a:ln w="9525">
            <a:noFill/>
            <a:miter lim="800000"/>
            <a:headEnd/>
            <a:tailEnd/>
          </a:ln>
        </p:spPr>
        <p:txBody>
          <a:bodyPr>
            <a:spAutoFit/>
          </a:bodyPr>
          <a:lstStyle/>
          <a:p>
            <a:pPr algn="ctr"/>
            <a:r>
              <a:rPr lang="en-US" sz="6000" b="1" i="1" dirty="0" smtClean="0">
                <a:solidFill>
                  <a:schemeClr val="bg2">
                    <a:lumMod val="25000"/>
                  </a:schemeClr>
                </a:solidFill>
                <a:latin typeface="Calibri" pitchFamily="34" charset="0"/>
              </a:rPr>
              <a:t>Broadband Data &amp; Map Products</a:t>
            </a:r>
            <a:endParaRPr lang="en-US" sz="6000" b="1" i="1" dirty="0">
              <a:solidFill>
                <a:schemeClr val="bg2">
                  <a:lumMod val="25000"/>
                </a:schemeClr>
              </a:solidFill>
              <a:latin typeface="Calibri" pitchFamily="34" charset="0"/>
            </a:endParaRP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948" y="472440"/>
            <a:ext cx="5032452" cy="1676400"/>
          </a:xfrm>
          <a:prstGeom prst="rect">
            <a:avLst/>
          </a:prstGeom>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8514749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chor="ctr">
            <a:normAutofit/>
          </a:bodyPr>
          <a:lstStyle/>
          <a:p>
            <a:pPr eaLnBrk="1" hangingPunct="1">
              <a:defRPr/>
            </a:pPr>
            <a:r>
              <a:rPr lang="en-US" sz="3600" b="0" dirty="0" smtClean="0">
                <a:solidFill>
                  <a:srgbClr val="F2F2F2"/>
                </a:solidFill>
                <a:latin typeface="Candara" pitchFamily="34" charset="0"/>
                <a:cs typeface="Arial" charset="0"/>
              </a:rPr>
              <a:t>  Data Sets and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Map Products</a:t>
            </a:r>
          </a:p>
        </p:txBody>
      </p:sp>
      <p:sp>
        <p:nvSpPr>
          <p:cNvPr id="11267" name="Content Placeholder 2"/>
          <p:cNvSpPr>
            <a:spLocks noGrp="1"/>
          </p:cNvSpPr>
          <p:nvPr>
            <p:ph idx="4294967295"/>
          </p:nvPr>
        </p:nvSpPr>
        <p:spPr>
          <a:xfrm>
            <a:off x="228600" y="1219200"/>
            <a:ext cx="8763000" cy="2286000"/>
          </a:xfrm>
        </p:spPr>
        <p:txBody>
          <a:bodyPr/>
          <a:lstStyle/>
          <a:p>
            <a:pPr eaLnBrk="1" hangingPunct="1">
              <a:buFont typeface="Arial" charset="0"/>
              <a:buNone/>
            </a:pPr>
            <a:endParaRPr lang="en-US" sz="1100" dirty="0" smtClean="0"/>
          </a:p>
          <a:p>
            <a:pPr eaLnBrk="1" hangingPunct="1"/>
            <a:endParaRPr lang="en-US" sz="2800" dirty="0" smtClean="0"/>
          </a:p>
          <a:p>
            <a:pPr eaLnBrk="1" hangingPunct="1">
              <a:buFont typeface="Arial" charset="0"/>
              <a:buNone/>
            </a:pPr>
            <a:endParaRPr lang="en-US" sz="2800" dirty="0" smtClean="0"/>
          </a:p>
        </p:txBody>
      </p:sp>
      <p:sp>
        <p:nvSpPr>
          <p:cNvPr id="11268" name="Content Placeholder 2"/>
          <p:cNvSpPr>
            <a:spLocks/>
          </p:cNvSpPr>
          <p:nvPr/>
        </p:nvSpPr>
        <p:spPr bwMode="auto">
          <a:xfrm>
            <a:off x="228600" y="1905000"/>
            <a:ext cx="8763000" cy="4114800"/>
          </a:xfrm>
          <a:prstGeom prst="rect">
            <a:avLst/>
          </a:prstGeom>
          <a:noFill/>
          <a:ln w="9525">
            <a:noFill/>
            <a:miter lim="800000"/>
            <a:headEnd/>
            <a:tailEnd/>
          </a:ln>
        </p:spPr>
        <p:txBody>
          <a:bodyPr/>
          <a:lstStyle/>
          <a:p>
            <a:pPr lvl="1"/>
            <a:r>
              <a:rPr lang="en-US" sz="2200" dirty="0" smtClean="0">
                <a:latin typeface="Calibri" pitchFamily="34" charset="0"/>
              </a:rPr>
              <a:t>From GRANIT website, </a:t>
            </a:r>
            <a:r>
              <a:rPr lang="en-US" sz="2200" dirty="0" smtClean="0">
                <a:latin typeface="Calibri" pitchFamily="34" charset="0"/>
                <a:hlinkClick r:id="rId3"/>
              </a:rPr>
              <a:t>www.granit.unh.edu</a:t>
            </a:r>
            <a:endParaRPr lang="en-US" sz="2200" dirty="0">
              <a:latin typeface="Calibri" pitchFamily="34" charset="0"/>
            </a:endParaRPr>
          </a:p>
          <a:p>
            <a:pPr marL="800100" lvl="1" indent="-342900">
              <a:buFont typeface="Arial" pitchFamily="34" charset="0"/>
              <a:buChar char="•"/>
            </a:pPr>
            <a:r>
              <a:rPr lang="en-US" sz="2200" dirty="0" smtClean="0">
                <a:latin typeface="Calibri" pitchFamily="34" charset="0"/>
              </a:rPr>
              <a:t>	downloadable GIS shapefiles</a:t>
            </a:r>
          </a:p>
          <a:p>
            <a:pPr marL="800100" lvl="1" indent="-342900">
              <a:buFontTx/>
              <a:buChar char="•"/>
            </a:pPr>
            <a:endParaRPr lang="en-US" sz="2200" dirty="0" smtClean="0">
              <a:latin typeface="Calibri" pitchFamily="34" charset="0"/>
            </a:endParaRPr>
          </a:p>
          <a:p>
            <a:pPr lvl="1"/>
            <a:r>
              <a:rPr lang="en-US" sz="2200" dirty="0" smtClean="0">
                <a:latin typeface="Calibri" pitchFamily="34" charset="0"/>
              </a:rPr>
              <a:t>From NHBMPP website, </a:t>
            </a:r>
            <a:r>
              <a:rPr lang="en-US" sz="2200" dirty="0" smtClean="0">
                <a:latin typeface="Calibri" pitchFamily="34" charset="0"/>
                <a:hlinkClick r:id="rId4"/>
              </a:rPr>
              <a:t>www.iwantbroadbandnh.org</a:t>
            </a:r>
            <a:endParaRPr lang="en-US" sz="2200" dirty="0" smtClean="0">
              <a:latin typeface="Calibri" pitchFamily="34" charset="0"/>
            </a:endParaRPr>
          </a:p>
          <a:p>
            <a:pPr marL="800100" lvl="1" indent="-342900">
              <a:buFont typeface="Arial" pitchFamily="34" charset="0"/>
              <a:buChar char="•"/>
            </a:pPr>
            <a:r>
              <a:rPr lang="en-US" sz="2200" dirty="0">
                <a:latin typeface="Calibri" pitchFamily="34" charset="0"/>
              </a:rPr>
              <a:t>i</a:t>
            </a:r>
            <a:r>
              <a:rPr lang="en-US" sz="2200" dirty="0" smtClean="0">
                <a:latin typeface="Calibri" pitchFamily="34" charset="0"/>
              </a:rPr>
              <a:t>nteractive map viewer</a:t>
            </a:r>
          </a:p>
          <a:p>
            <a:pPr marL="800100" lvl="1" indent="-342900">
              <a:buFont typeface="Arial" pitchFamily="34" charset="0"/>
              <a:buChar char="•"/>
            </a:pPr>
            <a:r>
              <a:rPr lang="en-US" sz="2200" dirty="0" smtClean="0">
                <a:latin typeface="Calibri" pitchFamily="34" charset="0"/>
              </a:rPr>
              <a:t>downloadable statewide maps</a:t>
            </a:r>
          </a:p>
          <a:p>
            <a:pPr marL="800100" lvl="1" indent="-342900">
              <a:buFont typeface="Arial" pitchFamily="34" charset="0"/>
              <a:buChar char="•"/>
            </a:pPr>
            <a:r>
              <a:rPr lang="en-US" sz="2200" dirty="0" smtClean="0">
                <a:latin typeface="Calibri" pitchFamily="34" charset="0"/>
              </a:rPr>
              <a:t>downloadable town broadband availability profiles</a:t>
            </a:r>
          </a:p>
          <a:p>
            <a:pPr lvl="1"/>
            <a:endParaRPr lang="en-US" sz="2200" dirty="0" smtClean="0">
              <a:latin typeface="Calibri" pitchFamily="34" charset="0"/>
            </a:endParaRPr>
          </a:p>
          <a:p>
            <a:pPr lvl="1"/>
            <a:r>
              <a:rPr lang="en-US" sz="2200" dirty="0" smtClean="0">
                <a:latin typeface="Calibri" pitchFamily="34" charset="0"/>
              </a:rPr>
              <a:t>Aggregate datasets of all 56 state broadband initiatives can be viewed on the National Broadband Map, </a:t>
            </a:r>
            <a:r>
              <a:rPr lang="en-US" sz="2200" u="sng" dirty="0" smtClean="0">
                <a:solidFill>
                  <a:schemeClr val="accent3">
                    <a:lumMod val="50000"/>
                  </a:schemeClr>
                </a:solidFill>
                <a:latin typeface="Calibri" pitchFamily="34" charset="0"/>
              </a:rPr>
              <a:t>www.broadbandmap.gov</a:t>
            </a:r>
            <a:endParaRPr lang="en-US" sz="2200" u="sng" dirty="0">
              <a:solidFill>
                <a:schemeClr val="accent3">
                  <a:lumMod val="50000"/>
                </a:schemeClr>
              </a:solidFill>
              <a:latin typeface="Calibri" pitchFamily="34" charset="0"/>
            </a:endParaRPr>
          </a:p>
          <a:p>
            <a:pPr marL="342900" indent="-342900"/>
            <a:r>
              <a:rPr lang="en-US" sz="1600" dirty="0">
                <a:latin typeface="Calibri" pitchFamily="34" charset="0"/>
              </a:rPr>
              <a:t> </a:t>
            </a:r>
          </a:p>
          <a:p>
            <a:pPr marL="342900" indent="-342900"/>
            <a:endParaRPr lang="en-US" sz="2200" dirty="0">
              <a:latin typeface="Candara" pitchFamily="34" charset="0"/>
            </a:endParaRP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smtClean="0">
                <a:solidFill>
                  <a:srgbClr val="F2F2F2"/>
                </a:solidFill>
                <a:latin typeface="Candara" pitchFamily="34" charset="0"/>
                <a:cs typeface="Arial" charset="0"/>
              </a:rPr>
              <a:t>Why Broadband?</a:t>
            </a:r>
            <a:endParaRPr lang="en-US" sz="3600" dirty="0">
              <a:solidFill>
                <a:srgbClr val="F2F2F2"/>
              </a:solidFill>
              <a:latin typeface="Candara" pitchFamily="34" charset="0"/>
              <a:cs typeface="Arial" charset="0"/>
            </a:endParaRPr>
          </a:p>
        </p:txBody>
      </p:sp>
      <p:sp>
        <p:nvSpPr>
          <p:cNvPr id="2" name="Footer Placeholder 1"/>
          <p:cNvSpPr>
            <a:spLocks noGrp="1"/>
          </p:cNvSpPr>
          <p:nvPr>
            <p:ph type="ftr" sz="quarter" idx="15"/>
          </p:nvPr>
        </p:nvSpPr>
        <p:spPr/>
        <p:txBody>
          <a:bodyPr/>
          <a:lstStyle/>
          <a:p>
            <a:pPr>
              <a:defRPr/>
            </a:pPr>
            <a:r>
              <a:rPr lang="en-US" smtClean="0"/>
              <a:t>iwantbroadbandnh.org</a:t>
            </a:r>
            <a:endParaRPr lang="en-US"/>
          </a:p>
        </p:txBody>
      </p:sp>
      <p:sp>
        <p:nvSpPr>
          <p:cNvPr id="29" name="Content Placeholder 1"/>
          <p:cNvSpPr txBox="1">
            <a:spLocks/>
          </p:cNvSpPr>
          <p:nvPr/>
        </p:nvSpPr>
        <p:spPr>
          <a:xfrm>
            <a:off x="304800" y="1752600"/>
            <a:ext cx="8229600" cy="4114800"/>
          </a:xfrm>
          <a:prstGeom prst="rect">
            <a:avLst/>
          </a:prstGeom>
        </p:spPr>
        <p:txBody>
          <a:bodyPr rtlCol="0">
            <a:noAutofit/>
          </a:bodyPr>
          <a:lstStyle>
            <a:lvl1pPr marL="228600" indent="-182563" algn="l" rtl="0" fontAlgn="base">
              <a:spcBef>
                <a:spcPct val="20000"/>
              </a:spcBef>
              <a:spcAft>
                <a:spcPts val="300"/>
              </a:spcAft>
              <a:buClr>
                <a:srgbClr val="C3260C"/>
              </a:buClr>
              <a:buSzPct val="130000"/>
              <a:buFont typeface="Arial" pitchFamily="34"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Arial" pitchFamily="34"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Arial" pitchFamily="34"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Arial" pitchFamily="34"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Arial" pitchFamily="34"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en-US" sz="2800" dirty="0" smtClean="0">
                <a:latin typeface="Calibri" pitchFamily="34" charset="0"/>
                <a:cs typeface="Calibri" pitchFamily="34" charset="0"/>
              </a:rPr>
              <a:t> </a:t>
            </a:r>
            <a:r>
              <a:rPr lang="en-US" sz="2400" dirty="0" smtClean="0">
                <a:latin typeface="Calibri" pitchFamily="34" charset="0"/>
                <a:cs typeface="Calibri" pitchFamily="34" charset="0"/>
              </a:rPr>
              <a:t>For every 10% increase in broadband penetration in a state, employment is projected to increase by 2% to 3% </a:t>
            </a:r>
            <a:r>
              <a:rPr lang="en-US" sz="1800" i="1" dirty="0" smtClean="0">
                <a:latin typeface="Calibri" pitchFamily="34" charset="0"/>
                <a:cs typeface="Calibri" pitchFamily="34" charset="0"/>
              </a:rPr>
              <a:t>(Brookings Institution, 2008)</a:t>
            </a:r>
          </a:p>
          <a:p>
            <a:pPr marL="46037" indent="0">
              <a:buNone/>
            </a:pPr>
            <a:endParaRPr lang="en-US" sz="1800" i="1" dirty="0" smtClean="0">
              <a:latin typeface="Calibri" pitchFamily="34" charset="0"/>
              <a:cs typeface="Calibri" pitchFamily="34" charset="0"/>
            </a:endParaRPr>
          </a:p>
          <a:p>
            <a:r>
              <a:rPr lang="en-US" sz="2400" dirty="0" smtClean="0">
                <a:latin typeface="Calibri" pitchFamily="34" charset="0"/>
                <a:cs typeface="Calibri" pitchFamily="34" charset="0"/>
              </a:rPr>
              <a:t> For every $1 invested in broadband, the economic benefit is nearly $3 </a:t>
            </a:r>
            <a:r>
              <a:rPr lang="en-US" sz="1800" i="1" dirty="0" smtClean="0">
                <a:latin typeface="Calibri" pitchFamily="34" charset="0"/>
                <a:cs typeface="Calibri" pitchFamily="34" charset="0"/>
              </a:rPr>
              <a:t>(US Bureau of Economic Analysis)</a:t>
            </a:r>
          </a:p>
          <a:p>
            <a:pPr marL="46037" indent="0">
              <a:buNone/>
            </a:pPr>
            <a:endParaRPr lang="en-US" sz="2400" i="1" dirty="0" smtClean="0">
              <a:latin typeface="Calibri" pitchFamily="34" charset="0"/>
              <a:cs typeface="Calibri" pitchFamily="34" charset="0"/>
            </a:endParaRPr>
          </a:p>
          <a:p>
            <a:r>
              <a:rPr lang="en-US" sz="2400" dirty="0" smtClean="0">
                <a:latin typeface="Calibri" pitchFamily="34" charset="0"/>
                <a:cs typeface="Calibri" pitchFamily="34" charset="0"/>
              </a:rPr>
              <a:t> US investment in broadband and related information technology has driven 1/3 or more of the productivity growth of this decade</a:t>
            </a:r>
            <a:r>
              <a:rPr lang="en-US" sz="2400" i="1" dirty="0" smtClean="0">
                <a:latin typeface="Calibri" pitchFamily="34" charset="0"/>
                <a:cs typeface="Calibri" pitchFamily="34" charset="0"/>
              </a:rPr>
              <a:t> </a:t>
            </a:r>
            <a:r>
              <a:rPr lang="en-US" sz="1800" i="1" dirty="0" smtClean="0">
                <a:latin typeface="Calibri" pitchFamily="34" charset="0"/>
                <a:cs typeface="Calibri" pitchFamily="34" charset="0"/>
              </a:rPr>
              <a:t>(US Telecom Analysis)</a:t>
            </a:r>
          </a:p>
          <a:p>
            <a:pPr marL="0" indent="0">
              <a:buFont typeface="Arial" pitchFamily="34" charset="0"/>
              <a:buNone/>
            </a:pPr>
            <a:endParaRPr lang="en-US" sz="2800" dirty="0">
              <a:latin typeface="Calibri" pitchFamily="34" charset="0"/>
              <a:cs typeface="Calibri" pitchFamily="34" charset="0"/>
            </a:endParaRPr>
          </a:p>
        </p:txBody>
      </p:sp>
    </p:spTree>
    <p:extLst>
      <p:ext uri="{BB962C8B-B14F-4D97-AF65-F5344CB8AC3E}">
        <p14:creationId xmlns="" xmlns:p14="http://schemas.microsoft.com/office/powerpoint/2010/main" val="336608923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2" end="2"/>
                                            </p:txEl>
                                          </p:spTgt>
                                        </p:tgtEl>
                                        <p:attrNameLst>
                                          <p:attrName>style.visibility</p:attrName>
                                        </p:attrNameLst>
                                      </p:cBhvr>
                                      <p:to>
                                        <p:strVal val="visible"/>
                                      </p:to>
                                    </p:set>
                                    <p:animEffect transition="in" filter="fade">
                                      <p:cBhvr>
                                        <p:cTn id="12" dur="500"/>
                                        <p:tgtEl>
                                          <p:spTgt spid="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4" end="4"/>
                                            </p:txEl>
                                          </p:spTgt>
                                        </p:tgtEl>
                                        <p:attrNameLst>
                                          <p:attrName>style.visibility</p:attrName>
                                        </p:attrNameLst>
                                      </p:cBhvr>
                                      <p:to>
                                        <p:strVal val="visible"/>
                                      </p:to>
                                    </p:set>
                                    <p:animEffect transition="in" filter="fade">
                                      <p:cBhvr>
                                        <p:cTn id="17"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chor="ctr">
            <a:normAutofit/>
          </a:bodyPr>
          <a:lstStyle/>
          <a:p>
            <a:pPr eaLnBrk="1" hangingPunct="1">
              <a:defRPr/>
            </a:pPr>
            <a:r>
              <a:rPr lang="en-US" sz="3600" b="0" dirty="0">
                <a:solidFill>
                  <a:srgbClr val="F2F2F2"/>
                </a:solidFill>
                <a:latin typeface="Candara" pitchFamily="34" charset="0"/>
                <a:cs typeface="Arial" charset="0"/>
              </a:rPr>
              <a:t>i</a:t>
            </a:r>
            <a:r>
              <a:rPr lang="en-US" sz="3600" b="0" dirty="0" smtClean="0">
                <a:solidFill>
                  <a:srgbClr val="F2F2F2"/>
                </a:solidFill>
                <a:latin typeface="Candara" pitchFamily="34" charset="0"/>
                <a:cs typeface="Arial" charset="0"/>
              </a:rPr>
              <a:t>wantbroadbandnh.org</a:t>
            </a: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pic>
        <p:nvPicPr>
          <p:cNvPr id="67586" name="Picture 2"/>
          <p:cNvPicPr>
            <a:picLocks noChangeAspect="1" noChangeArrowheads="1"/>
          </p:cNvPicPr>
          <p:nvPr/>
        </p:nvPicPr>
        <p:blipFill>
          <a:blip r:embed="rId3" cstate="print"/>
          <a:srcRect l="21875" t="8233" r="23125" b="2230"/>
          <a:stretch>
            <a:fillRect/>
          </a:stretch>
        </p:blipFill>
        <p:spPr bwMode="auto">
          <a:xfrm>
            <a:off x="1828800" y="1219200"/>
            <a:ext cx="5410200" cy="534872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3" cstate="print"/>
          <a:srcRect l="15714" t="9843" r="33572" b="6299"/>
          <a:stretch>
            <a:fillRect/>
          </a:stretch>
        </p:blipFill>
        <p:spPr bwMode="auto">
          <a:xfrm>
            <a:off x="3276600" y="1371600"/>
            <a:ext cx="5410200" cy="5181600"/>
          </a:xfrm>
          <a:prstGeom prst="rect">
            <a:avLst/>
          </a:prstGeom>
          <a:noFill/>
          <a:ln w="9525">
            <a:noFill/>
            <a:miter lim="800000"/>
            <a:headEnd/>
            <a:tailEnd/>
          </a:ln>
        </p:spPr>
      </p:pic>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lstStyle/>
          <a:p>
            <a:pPr algn="ctr">
              <a:defRPr/>
            </a:pPr>
            <a:r>
              <a:rPr lang="en-US" sz="3600" dirty="0" smtClean="0">
                <a:solidFill>
                  <a:srgbClr val="F2F2F2"/>
                </a:solidFill>
                <a:latin typeface="Candara" pitchFamily="34" charset="0"/>
                <a:ea typeface="+mj-ea"/>
                <a:cs typeface="Arial" charset="0"/>
              </a:rPr>
              <a:t>Broadband Availability –</a:t>
            </a:r>
          </a:p>
          <a:p>
            <a:pPr algn="ctr">
              <a:defRPr/>
            </a:pPr>
            <a:r>
              <a:rPr lang="en-US" sz="3600" dirty="0" smtClean="0">
                <a:solidFill>
                  <a:srgbClr val="F2F2F2"/>
                </a:solidFill>
                <a:latin typeface="Candara" pitchFamily="34" charset="0"/>
                <a:ea typeface="+mj-ea"/>
                <a:cs typeface="Arial" charset="0"/>
              </a:rPr>
              <a:t>Municipal Profiles </a:t>
            </a:r>
            <a:endParaRPr lang="en-US" sz="3600" dirty="0">
              <a:solidFill>
                <a:srgbClr val="F2F2F2"/>
              </a:solidFill>
              <a:latin typeface="Candara" pitchFamily="34" charset="0"/>
              <a:ea typeface="+mj-ea"/>
              <a:cs typeface="Arial" charset="0"/>
            </a:endParaRPr>
          </a:p>
        </p:txBody>
      </p:sp>
      <p:pic>
        <p:nvPicPr>
          <p:cNvPr id="18437" name="Picture 11"/>
          <p:cNvPicPr>
            <a:picLocks noChangeAspect="1" noChangeArrowheads="1"/>
          </p:cNvPicPr>
          <p:nvPr/>
        </p:nvPicPr>
        <p:blipFill>
          <a:blip r:embed="rId4" cstate="print"/>
          <a:srcRect l="15714" t="31102" r="70714" b="18111"/>
          <a:stretch>
            <a:fillRect/>
          </a:stretch>
        </p:blipFill>
        <p:spPr bwMode="auto">
          <a:xfrm>
            <a:off x="228600" y="1447800"/>
            <a:ext cx="2209800" cy="5000625"/>
          </a:xfrm>
          <a:prstGeom prst="rect">
            <a:avLst/>
          </a:prstGeom>
          <a:noFill/>
          <a:ln w="9525">
            <a:noFill/>
            <a:miter lim="800000"/>
            <a:headEnd/>
            <a:tailEnd/>
          </a:ln>
        </p:spPr>
      </p:pic>
      <p:sp>
        <p:nvSpPr>
          <p:cNvPr id="2" name="Footer Placeholder 1"/>
          <p:cNvSpPr>
            <a:spLocks noGrp="1"/>
          </p:cNvSpPr>
          <p:nvPr>
            <p:ph type="ftr" sz="quarter" idx="15"/>
          </p:nvPr>
        </p:nvSpPr>
        <p:spPr/>
        <p:txBody>
          <a:bodyPr/>
          <a:lstStyle/>
          <a:p>
            <a:pPr>
              <a:defRPr/>
            </a:pPr>
            <a:r>
              <a:rPr lang="en-US" smtClean="0"/>
              <a:t>iwantbroadbandnh.org</a:t>
            </a:r>
            <a:endParaRPr lang="en-US"/>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b="0" dirty="0" smtClean="0">
                <a:solidFill>
                  <a:srgbClr val="F2F2F2"/>
                </a:solidFill>
                <a:latin typeface="Candara" pitchFamily="34" charset="0"/>
                <a:cs typeface="Arial" charset="0"/>
              </a:rPr>
              <a:t>    Broadband Availability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Interactive Map Viewer</a:t>
            </a:r>
          </a:p>
        </p:txBody>
      </p:sp>
      <p:sp>
        <p:nvSpPr>
          <p:cNvPr id="17414" name="Footer Placeholder 5"/>
          <p:cNvSpPr>
            <a:spLocks noGrp="1"/>
          </p:cNvSpPr>
          <p:nvPr>
            <p:ph type="ftr" sz="quarter" idx="11"/>
          </p:nvPr>
        </p:nvSpPr>
        <p:spPr bwMode="auto">
          <a:noFill/>
          <a:ln>
            <a:miter lim="800000"/>
            <a:headEnd/>
            <a:tailEnd/>
          </a:ln>
        </p:spPr>
        <p:txBody>
          <a:bodyPr/>
          <a:lstStyle/>
          <a:p>
            <a:r>
              <a:rPr lang="en-US" smtClean="0"/>
              <a:t>iwantbroadbandnh.org</a:t>
            </a:r>
            <a:endParaRPr lang="en-US" dirty="0" smtClean="0"/>
          </a:p>
        </p:txBody>
      </p:sp>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78366" y="1295400"/>
            <a:ext cx="6822634" cy="525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600200"/>
          </a:xfrm>
          <a:solidFill>
            <a:schemeClr val="accent1">
              <a:lumMod val="75000"/>
            </a:schemeClr>
          </a:solidFill>
        </p:spPr>
        <p:txBody>
          <a:bodyPr>
            <a:noAutofit/>
          </a:bodyPr>
          <a:lstStyle/>
          <a:p>
            <a:pPr eaLnBrk="1" hangingPunct="1">
              <a:defRPr/>
            </a:pPr>
            <a:r>
              <a:rPr lang="en-US" sz="3600" b="0" dirty="0" smtClean="0">
                <a:solidFill>
                  <a:srgbClr val="F2F2F2"/>
                </a:solidFill>
                <a:latin typeface="Candara" pitchFamily="34" charset="0"/>
                <a:cs typeface="Arial" charset="0"/>
              </a:rPr>
              <a:t>   Broadband Availability – </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National Broadband Map</a:t>
            </a:r>
            <a:br>
              <a:rPr lang="en-US" sz="3600" b="0" dirty="0" smtClean="0">
                <a:solidFill>
                  <a:srgbClr val="F2F2F2"/>
                </a:solidFill>
                <a:latin typeface="Candara" pitchFamily="34" charset="0"/>
                <a:cs typeface="Arial" charset="0"/>
              </a:rPr>
            </a:br>
            <a:r>
              <a:rPr lang="en-US" sz="2600" b="0" dirty="0" smtClean="0">
                <a:solidFill>
                  <a:srgbClr val="F2F2F2"/>
                </a:solidFill>
                <a:latin typeface="Candara" pitchFamily="34" charset="0"/>
                <a:cs typeface="Arial" charset="0"/>
              </a:rPr>
              <a:t>(www.broadbandmap.gov)</a:t>
            </a:r>
          </a:p>
        </p:txBody>
      </p:sp>
      <p:pic>
        <p:nvPicPr>
          <p:cNvPr id="17411" name="Picture 3"/>
          <p:cNvPicPr>
            <a:picLocks noChangeAspect="1" noChangeArrowheads="1"/>
          </p:cNvPicPr>
          <p:nvPr/>
        </p:nvPicPr>
        <p:blipFill>
          <a:blip r:embed="rId3" cstate="print"/>
          <a:srcRect t="8858" r="23570" b="2000"/>
          <a:stretch>
            <a:fillRect/>
          </a:stretch>
        </p:blipFill>
        <p:spPr bwMode="auto">
          <a:xfrm>
            <a:off x="2438400" y="1752600"/>
            <a:ext cx="6248400" cy="4700587"/>
          </a:xfrm>
          <a:prstGeom prst="rect">
            <a:avLst/>
          </a:prstGeom>
          <a:noFill/>
          <a:ln w="12700">
            <a:solidFill>
              <a:schemeClr val="accent1"/>
            </a:solidFill>
            <a:miter lim="800000"/>
            <a:headEnd/>
            <a:tailEnd/>
          </a:ln>
        </p:spPr>
      </p:pic>
      <p:pic>
        <p:nvPicPr>
          <p:cNvPr id="111620" name="Picture 4"/>
          <p:cNvPicPr>
            <a:picLocks noChangeAspect="1" noChangeArrowheads="1"/>
          </p:cNvPicPr>
          <p:nvPr/>
        </p:nvPicPr>
        <p:blipFill>
          <a:blip r:embed="rId4" cstate="print"/>
          <a:srcRect l="20714" t="10000" r="21429" b="36286"/>
          <a:stretch>
            <a:fillRect/>
          </a:stretch>
        </p:blipFill>
        <p:spPr bwMode="auto">
          <a:xfrm>
            <a:off x="346075" y="2057400"/>
            <a:ext cx="3282950" cy="1905000"/>
          </a:xfrm>
          <a:prstGeom prst="rect">
            <a:avLst/>
          </a:prstGeom>
          <a:noFill/>
          <a:ln w="12700">
            <a:solidFill>
              <a:schemeClr val="accent1"/>
            </a:solidFill>
            <a:miter lim="800000"/>
            <a:headEnd/>
            <a:tailEnd/>
          </a:ln>
          <a:effectLst>
            <a:outerShdw blurRad="254000" dist="101600" dir="2700000" algn="tl" rotWithShape="0">
              <a:prstClr val="black">
                <a:alpha val="40000"/>
              </a:prstClr>
            </a:outerShdw>
          </a:effectLst>
        </p:spPr>
      </p:pic>
      <p:sp>
        <p:nvSpPr>
          <p:cNvPr id="9" name="TextBox 8"/>
          <p:cNvSpPr txBox="1"/>
          <p:nvPr/>
        </p:nvSpPr>
        <p:spPr>
          <a:xfrm>
            <a:off x="304800" y="4092476"/>
            <a:ext cx="2133600" cy="2308324"/>
          </a:xfrm>
          <a:prstGeom prst="rect">
            <a:avLst/>
          </a:prstGeom>
          <a:noFill/>
        </p:spPr>
        <p:txBody>
          <a:bodyPr wrap="square">
            <a:spAutoFit/>
          </a:bodyPr>
          <a:lstStyle/>
          <a:p>
            <a:pPr>
              <a:defRPr/>
            </a:pPr>
            <a:r>
              <a:rPr lang="en-US" sz="1600" dirty="0">
                <a:latin typeface="Calibri" pitchFamily="34" charset="0"/>
                <a:cs typeface="Calibri" pitchFamily="34" charset="0"/>
              </a:rPr>
              <a:t>Launched February 17</a:t>
            </a:r>
            <a:r>
              <a:rPr lang="en-US" sz="1600" baseline="30000" dirty="0">
                <a:latin typeface="Calibri" pitchFamily="34" charset="0"/>
                <a:cs typeface="Calibri" pitchFamily="34" charset="0"/>
              </a:rPr>
              <a:t>th</a:t>
            </a:r>
            <a:r>
              <a:rPr lang="en-US" sz="1600" dirty="0">
                <a:latin typeface="Calibri" pitchFamily="34" charset="0"/>
                <a:cs typeface="Calibri" pitchFamily="34" charset="0"/>
              </a:rPr>
              <a:t>, 2011 by NTIA in collaboration with the FCC, and in partnership with the 50 states, five territories and the District of Columbia broadband mapping programs</a:t>
            </a:r>
          </a:p>
        </p:txBody>
      </p:sp>
      <p:sp>
        <p:nvSpPr>
          <p:cNvPr id="17414" name="Footer Placeholder 5"/>
          <p:cNvSpPr>
            <a:spLocks noGrp="1"/>
          </p:cNvSpPr>
          <p:nvPr>
            <p:ph type="ftr" sz="quarter" idx="11"/>
          </p:nvPr>
        </p:nvSpPr>
        <p:spPr bwMode="auto">
          <a:noFill/>
          <a:ln>
            <a:miter lim="800000"/>
            <a:headEnd/>
            <a:tailEnd/>
          </a:ln>
        </p:spPr>
        <p:txBody>
          <a:bodyPr/>
          <a:lstStyle/>
          <a:p>
            <a:r>
              <a:rPr lang="en-US" smtClean="0"/>
              <a:t>iwantbroadbandnh.org</a:t>
            </a:r>
            <a:endParaRPr lang="en-US" dirty="0" smtClean="0"/>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b="0" dirty="0" smtClean="0">
                <a:solidFill>
                  <a:srgbClr val="F2F2F2"/>
                </a:solidFill>
                <a:latin typeface="Candara" pitchFamily="34" charset="0"/>
                <a:cs typeface="Arial" charset="0"/>
              </a:rPr>
              <a:t>Evolution of Broadband Mapping in NH:</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2008</a:t>
            </a:r>
          </a:p>
        </p:txBody>
      </p:sp>
      <p:sp>
        <p:nvSpPr>
          <p:cNvPr id="9219" name="Content Placeholder 2"/>
          <p:cNvSpPr>
            <a:spLocks noGrp="1"/>
          </p:cNvSpPr>
          <p:nvPr>
            <p:ph idx="4294967295"/>
          </p:nvPr>
        </p:nvSpPr>
        <p:spPr>
          <a:xfrm>
            <a:off x="228600" y="1447800"/>
            <a:ext cx="3733800" cy="4800600"/>
          </a:xfrm>
          <a:ln>
            <a:noFill/>
          </a:ln>
        </p:spPr>
        <p:txBody>
          <a:bodyPr/>
          <a:lstStyle/>
          <a:p>
            <a:pPr marL="0" indent="0" eaLnBrk="1" hangingPunct="1">
              <a:buFontTx/>
              <a:buNone/>
            </a:pPr>
            <a:r>
              <a:rPr lang="en-US" sz="2000" dirty="0" smtClean="0">
                <a:latin typeface="Calibri" pitchFamily="34" charset="0"/>
                <a:cs typeface="Calibri" pitchFamily="34" charset="0"/>
              </a:rPr>
              <a:t>Static</a:t>
            </a:r>
          </a:p>
          <a:p>
            <a:pPr marL="0" indent="0" eaLnBrk="1" hangingPunct="1">
              <a:buFontTx/>
              <a:buNone/>
            </a:pPr>
            <a:r>
              <a:rPr lang="en-US" sz="2000" dirty="0" smtClean="0">
                <a:latin typeface="Calibri" pitchFamily="34" charset="0"/>
                <a:cs typeface="Calibri" pitchFamily="34" charset="0"/>
              </a:rPr>
              <a:t>Town-based data</a:t>
            </a:r>
          </a:p>
          <a:p>
            <a:pPr marL="0" indent="0" eaLnBrk="1" hangingPunct="1">
              <a:buFontTx/>
              <a:buNone/>
            </a:pPr>
            <a:r>
              <a:rPr lang="en-US" sz="2000" dirty="0" smtClean="0">
                <a:latin typeface="Calibri" pitchFamily="34" charset="0"/>
                <a:cs typeface="Calibri" pitchFamily="34" charset="0"/>
              </a:rPr>
              <a:t>No planned updates</a:t>
            </a:r>
          </a:p>
          <a:p>
            <a:pPr marL="0" indent="0" eaLnBrk="1" hangingPunct="1">
              <a:buFontTx/>
              <a:buNone/>
            </a:pPr>
            <a:endParaRPr lang="en-US" sz="2000" dirty="0">
              <a:latin typeface="Calibri" pitchFamily="34" charset="0"/>
              <a:cs typeface="Calibri" pitchFamily="34" charset="0"/>
            </a:endParaRPr>
          </a:p>
          <a:p>
            <a:pPr marL="0" indent="0" eaLnBrk="1" hangingPunct="1">
              <a:buFontTx/>
              <a:buNone/>
            </a:pPr>
            <a:r>
              <a:rPr lang="en-US" sz="2000" dirty="0" smtClean="0">
                <a:latin typeface="Calibri" pitchFamily="34" charset="0"/>
                <a:cs typeface="Calibri" pitchFamily="34" charset="0"/>
              </a:rPr>
              <a:t>Information for selected technologies (DSL, Cable) on:</a:t>
            </a:r>
          </a:p>
          <a:p>
            <a:pPr eaLnBrk="1" hangingPunct="1"/>
            <a:r>
              <a:rPr lang="en-US" sz="2000" dirty="0" smtClean="0">
                <a:latin typeface="Calibri" pitchFamily="34" charset="0"/>
                <a:cs typeface="Calibri" pitchFamily="34" charset="0"/>
              </a:rPr>
              <a:t>Coverage</a:t>
            </a:r>
          </a:p>
          <a:p>
            <a:pPr marL="0" indent="0" eaLnBrk="1" hangingPunct="1">
              <a:buFontTx/>
              <a:buNone/>
            </a:pPr>
            <a:endParaRPr lang="en-US" sz="1400" dirty="0">
              <a:latin typeface="Calibri" pitchFamily="34" charset="0"/>
              <a:cs typeface="Calibri" pitchFamily="34" charset="0"/>
            </a:endParaRPr>
          </a:p>
          <a:p>
            <a:pPr marL="0" indent="0" eaLnBrk="1" hangingPunct="1">
              <a:buFontTx/>
              <a:buNone/>
            </a:pPr>
            <a:r>
              <a:rPr lang="en-US" sz="1400" dirty="0" smtClean="0">
                <a:latin typeface="Calibri" pitchFamily="34" charset="0"/>
                <a:cs typeface="Calibri" pitchFamily="34" charset="0"/>
              </a:rPr>
              <a:t>From “State of New Hampshire Broadband Action Plan”,  Department of Resources and Economic Development and the NH Telecommunications Advisory Board, June, 2008</a:t>
            </a:r>
          </a:p>
          <a:p>
            <a:pPr marL="0" indent="0" eaLnBrk="1" hangingPunct="1">
              <a:buFontTx/>
              <a:buNone/>
            </a:pPr>
            <a:endParaRPr lang="en-US" sz="1800" b="1" dirty="0" smtClean="0"/>
          </a:p>
        </p:txBody>
      </p:sp>
      <p:sp>
        <p:nvSpPr>
          <p:cNvPr id="9220" name="Content Placeholder 2"/>
          <p:cNvSpPr>
            <a:spLocks/>
          </p:cNvSpPr>
          <p:nvPr/>
        </p:nvSpPr>
        <p:spPr bwMode="auto">
          <a:xfrm>
            <a:off x="228600" y="1600200"/>
            <a:ext cx="8915400" cy="5181600"/>
          </a:xfrm>
          <a:prstGeom prst="rect">
            <a:avLst/>
          </a:prstGeom>
          <a:noFill/>
          <a:ln w="9525">
            <a:noFill/>
            <a:miter lim="800000"/>
            <a:headEnd/>
            <a:tailEnd/>
          </a:ln>
        </p:spPr>
        <p:txBody>
          <a:bodyPr/>
          <a:lstStyle/>
          <a:p>
            <a:pPr marL="342900" indent="-342900"/>
            <a:endParaRPr lang="en-US" sz="2200" dirty="0">
              <a:latin typeface="Candara" pitchFamily="34" charset="0"/>
            </a:endParaRPr>
          </a:p>
        </p:txBody>
      </p:sp>
      <p:pic>
        <p:nvPicPr>
          <p:cNvPr id="481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00599" y="1707221"/>
            <a:ext cx="3810001" cy="4845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2722511591"/>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b="0" dirty="0" smtClean="0">
                <a:solidFill>
                  <a:srgbClr val="F2F2F2"/>
                </a:solidFill>
                <a:latin typeface="Candara" pitchFamily="34" charset="0"/>
                <a:cs typeface="Arial" charset="0"/>
              </a:rPr>
              <a:t>Evolution of Broadband Mapping in NH:</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2010/2011</a:t>
            </a:r>
          </a:p>
        </p:txBody>
      </p:sp>
      <p:sp>
        <p:nvSpPr>
          <p:cNvPr id="9219" name="Content Placeholder 2"/>
          <p:cNvSpPr>
            <a:spLocks noGrp="1"/>
          </p:cNvSpPr>
          <p:nvPr>
            <p:ph idx="4294967295"/>
          </p:nvPr>
        </p:nvSpPr>
        <p:spPr>
          <a:xfrm>
            <a:off x="228600" y="1447800"/>
            <a:ext cx="3048000" cy="5105400"/>
          </a:xfrm>
          <a:ln>
            <a:noFill/>
          </a:ln>
        </p:spPr>
        <p:txBody>
          <a:bodyPr/>
          <a:lstStyle/>
          <a:p>
            <a:pPr marL="0" indent="0" eaLnBrk="1" hangingPunct="1">
              <a:buFontTx/>
              <a:buNone/>
            </a:pPr>
            <a:r>
              <a:rPr lang="en-US" sz="2000" dirty="0" smtClean="0"/>
              <a:t>Interactive</a:t>
            </a:r>
          </a:p>
          <a:p>
            <a:pPr marL="0" indent="0" eaLnBrk="1" hangingPunct="1">
              <a:buFontTx/>
              <a:buNone/>
            </a:pPr>
            <a:r>
              <a:rPr lang="en-US" sz="2000" dirty="0" smtClean="0"/>
              <a:t>Census block resolution</a:t>
            </a:r>
          </a:p>
          <a:p>
            <a:pPr marL="0" indent="0" eaLnBrk="1" hangingPunct="1">
              <a:buFontTx/>
              <a:buNone/>
            </a:pPr>
            <a:r>
              <a:rPr lang="en-US" sz="2000" dirty="0" smtClean="0"/>
              <a:t>Regularly updated</a:t>
            </a:r>
          </a:p>
          <a:p>
            <a:pPr marL="0" indent="0" eaLnBrk="1" hangingPunct="1">
              <a:buFontTx/>
              <a:buNone/>
            </a:pPr>
            <a:endParaRPr lang="en-US" sz="2000" dirty="0"/>
          </a:p>
          <a:p>
            <a:pPr marL="0" indent="0" eaLnBrk="1" hangingPunct="1">
              <a:buFontTx/>
              <a:buNone/>
            </a:pPr>
            <a:r>
              <a:rPr lang="en-US" sz="2000" dirty="0" smtClean="0"/>
              <a:t>Information for all technologies on:</a:t>
            </a:r>
          </a:p>
          <a:p>
            <a:pPr eaLnBrk="1" hangingPunct="1"/>
            <a:r>
              <a:rPr lang="en-US" sz="2000" dirty="0" smtClean="0"/>
              <a:t>Coverage</a:t>
            </a:r>
          </a:p>
          <a:p>
            <a:pPr eaLnBrk="1" hangingPunct="1"/>
            <a:r>
              <a:rPr lang="en-US" sz="2000" dirty="0" smtClean="0"/>
              <a:t>Technology</a:t>
            </a:r>
          </a:p>
          <a:p>
            <a:pPr eaLnBrk="1" hangingPunct="1"/>
            <a:r>
              <a:rPr lang="en-US" sz="2000" dirty="0" smtClean="0"/>
              <a:t>Speed tiers</a:t>
            </a:r>
          </a:p>
          <a:p>
            <a:r>
              <a:rPr lang="en-US" sz="2000" dirty="0" smtClean="0"/>
              <a:t>Links </a:t>
            </a:r>
            <a:r>
              <a:rPr lang="en-US" sz="2000" dirty="0"/>
              <a:t>to </a:t>
            </a:r>
            <a:r>
              <a:rPr lang="en-US" sz="2000" dirty="0" smtClean="0"/>
              <a:t>provider </a:t>
            </a:r>
            <a:r>
              <a:rPr lang="en-US" sz="2000" dirty="0"/>
              <a:t>websites </a:t>
            </a:r>
            <a:r>
              <a:rPr lang="en-US" sz="2000" dirty="0" smtClean="0"/>
              <a:t>to obtain pricing data</a:t>
            </a:r>
          </a:p>
          <a:p>
            <a:pPr marL="0" indent="0">
              <a:buNone/>
            </a:pPr>
            <a:endParaRPr lang="en-US" sz="2200" dirty="0"/>
          </a:p>
          <a:p>
            <a:pPr marL="0" indent="0" eaLnBrk="1" hangingPunct="1">
              <a:buFontTx/>
              <a:buNone/>
            </a:pPr>
            <a:endParaRPr lang="en-US" sz="1800" b="1" dirty="0" smtClean="0"/>
          </a:p>
        </p:txBody>
      </p:sp>
      <p:sp>
        <p:nvSpPr>
          <p:cNvPr id="9220" name="Content Placeholder 2"/>
          <p:cNvSpPr>
            <a:spLocks/>
          </p:cNvSpPr>
          <p:nvPr/>
        </p:nvSpPr>
        <p:spPr bwMode="auto">
          <a:xfrm>
            <a:off x="228600" y="1600200"/>
            <a:ext cx="8915400" cy="5181600"/>
          </a:xfrm>
          <a:prstGeom prst="rect">
            <a:avLst/>
          </a:prstGeom>
          <a:noFill/>
          <a:ln w="9525">
            <a:noFill/>
            <a:miter lim="800000"/>
            <a:headEnd/>
            <a:tailEnd/>
          </a:ln>
        </p:spPr>
        <p:txBody>
          <a:bodyPr/>
          <a:lstStyle/>
          <a:p>
            <a:pPr marL="342900" indent="-342900"/>
            <a:endParaRPr lang="en-US" sz="2200" dirty="0">
              <a:latin typeface="Candara" pitchFamily="34" charset="0"/>
            </a:endParaRPr>
          </a:p>
        </p:txBody>
      </p:sp>
      <p:pic>
        <p:nvPicPr>
          <p:cNvPr id="5017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6600" y="1447800"/>
            <a:ext cx="5523817"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bwMode="auto">
          <a:xfrm>
            <a:off x="7428817" y="6096000"/>
            <a:ext cx="1638983"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Tx/>
              <a:buNone/>
            </a:pPr>
            <a:r>
              <a:rPr lang="en-US" sz="1100" dirty="0" smtClean="0"/>
              <a:t>Data as of March, 2012</a:t>
            </a:r>
            <a:endParaRPr lang="en-US" sz="2200" dirty="0" smtClean="0"/>
          </a:p>
          <a:p>
            <a:pPr marL="0" indent="0" eaLnBrk="1" hangingPunct="1">
              <a:buFontTx/>
              <a:buNone/>
            </a:pPr>
            <a:endParaRPr lang="en-US" sz="1800" b="1" dirty="0" smtClean="0"/>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2367944897"/>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smtClean="0">
                <a:solidFill>
                  <a:srgbClr val="F2F2F2"/>
                </a:solidFill>
                <a:latin typeface="Candara" pitchFamily="34" charset="0"/>
                <a:cs typeface="Arial" charset="0"/>
              </a:rPr>
              <a:t>Key Benefits of NHBMPP Mapping</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839200" cy="5638800"/>
          </a:xfrm>
          <a:prstGeom prst="rect">
            <a:avLst/>
          </a:prstGeom>
          <a:noFill/>
          <a:ln w="9525">
            <a:noFill/>
            <a:miter lim="800000"/>
            <a:headEnd/>
            <a:tailEnd/>
          </a:ln>
        </p:spPr>
        <p:txBody>
          <a:bodyPr/>
          <a:lstStyle/>
          <a:p>
            <a:r>
              <a:rPr lang="en-US" sz="2000" dirty="0" smtClean="0">
                <a:latin typeface="+mn-lt"/>
              </a:rPr>
              <a:t>1.  </a:t>
            </a:r>
            <a:r>
              <a:rPr lang="en-US" sz="2000" dirty="0" smtClean="0">
                <a:latin typeface="Calibri" pitchFamily="34" charset="0"/>
                <a:cs typeface="Calibri" pitchFamily="34" charset="0"/>
              </a:rPr>
              <a:t>Comprehensive mapping capability</a:t>
            </a:r>
          </a:p>
          <a:p>
            <a:pPr marL="914400" lvl="1" indent="-457200">
              <a:buFont typeface="Arial" pitchFamily="34" charset="0"/>
              <a:buChar char="•"/>
            </a:pPr>
            <a:r>
              <a:rPr lang="en-US" sz="1500" dirty="0" smtClean="0">
                <a:latin typeface="Calibri" pitchFamily="34" charset="0"/>
                <a:cs typeface="Calibri" pitchFamily="34" charset="0"/>
              </a:rPr>
              <a:t>Maintaining and verifying statewide broadband availability coverage </a:t>
            </a:r>
            <a:r>
              <a:rPr lang="en-US" sz="1500" dirty="0">
                <a:latin typeface="Calibri" pitchFamily="34" charset="0"/>
                <a:cs typeface="Calibri" pitchFamily="34" charset="0"/>
              </a:rPr>
              <a:t>map with </a:t>
            </a:r>
            <a:r>
              <a:rPr lang="en-US" sz="1500" dirty="0" smtClean="0">
                <a:latin typeface="Calibri" pitchFamily="34" charset="0"/>
                <a:cs typeface="Calibri" pitchFamily="34" charset="0"/>
              </a:rPr>
              <a:t>speed and technology attributes, updated every 6 months</a:t>
            </a:r>
          </a:p>
          <a:p>
            <a:pPr marL="914400" lvl="1" indent="-457200">
              <a:buFont typeface="Arial" pitchFamily="34" charset="0"/>
              <a:buChar char="•"/>
            </a:pPr>
            <a:r>
              <a:rPr lang="en-US" sz="1500" dirty="0" smtClean="0">
                <a:latin typeface="Calibri" pitchFamily="34" charset="0"/>
                <a:cs typeface="Calibri" pitchFamily="34" charset="0"/>
              </a:rPr>
              <a:t>Exposing unserved and underserved areas of the state</a:t>
            </a:r>
          </a:p>
          <a:p>
            <a:pPr marL="914400" lvl="1" indent="-457200">
              <a:buFont typeface="Arial" pitchFamily="34" charset="0"/>
              <a:buChar char="•"/>
            </a:pPr>
            <a:r>
              <a:rPr lang="en-US" sz="1500" dirty="0" smtClean="0">
                <a:latin typeface="Calibri" pitchFamily="34" charset="0"/>
                <a:cs typeface="Calibri" pitchFamily="34" charset="0"/>
              </a:rPr>
              <a:t>Verifying unserved and underserved areas - user speed tests, surveys, direct emails, cellular drive testing</a:t>
            </a:r>
          </a:p>
          <a:p>
            <a:pPr marL="914400" lvl="1" indent="-457200">
              <a:buFont typeface="Arial" pitchFamily="34" charset="0"/>
              <a:buChar char="•"/>
            </a:pPr>
            <a:r>
              <a:rPr lang="en-US" sz="1500" dirty="0" smtClean="0">
                <a:latin typeface="Calibri" pitchFamily="34" charset="0"/>
                <a:cs typeface="Calibri" pitchFamily="34" charset="0"/>
              </a:rPr>
              <a:t>Making extensive use of GIS and web technologies to collect, process, and verify data; to conduct spatial analyses; to present results to the public</a:t>
            </a:r>
          </a:p>
          <a:p>
            <a:pPr marL="914400" lvl="1" indent="-457200">
              <a:buFont typeface="Arial" pitchFamily="34" charset="0"/>
              <a:buChar char="•"/>
            </a:pPr>
            <a:r>
              <a:rPr lang="en-US" sz="1500" dirty="0" smtClean="0">
                <a:latin typeface="Calibri" pitchFamily="34" charset="0"/>
                <a:cs typeface="Calibri" pitchFamily="34" charset="0"/>
              </a:rPr>
              <a:t>Developing and maintaining additional core data sets - Community Anchor Institutions, public rural address data</a:t>
            </a:r>
          </a:p>
          <a:p>
            <a:pPr marL="914400" lvl="1" indent="-457200">
              <a:buFont typeface="Arial" pitchFamily="34" charset="0"/>
              <a:buChar char="•"/>
            </a:pPr>
            <a:r>
              <a:rPr lang="en-US" sz="1500" dirty="0" smtClean="0">
                <a:latin typeface="Calibri" pitchFamily="34" charset="0"/>
                <a:cs typeface="Calibri" pitchFamily="34" charset="0"/>
              </a:rPr>
              <a:t>Compiling supplemental data sets - cable franchise agreements inventory, public </a:t>
            </a:r>
            <a:r>
              <a:rPr lang="en-US" sz="1500" dirty="0" err="1" smtClean="0">
                <a:latin typeface="Calibri" pitchFamily="34" charset="0"/>
                <a:cs typeface="Calibri" pitchFamily="34" charset="0"/>
              </a:rPr>
              <a:t>wi-fi</a:t>
            </a:r>
            <a:r>
              <a:rPr lang="en-US" sz="1500" dirty="0" smtClean="0">
                <a:latin typeface="Calibri" pitchFamily="34" charset="0"/>
                <a:cs typeface="Calibri" pitchFamily="34" charset="0"/>
              </a:rPr>
              <a:t> locations</a:t>
            </a:r>
          </a:p>
          <a:p>
            <a:pPr lvl="1"/>
            <a:endParaRPr lang="en-US" sz="1600" dirty="0" smtClean="0">
              <a:latin typeface="Calibri" pitchFamily="34" charset="0"/>
              <a:cs typeface="Calibri" pitchFamily="34" charset="0"/>
            </a:endParaRPr>
          </a:p>
          <a:p>
            <a:pPr lvl="0"/>
            <a:r>
              <a:rPr lang="en-US" sz="2000" dirty="0" smtClean="0">
                <a:latin typeface="Calibri" pitchFamily="34" charset="0"/>
                <a:cs typeface="Calibri" pitchFamily="34" charset="0"/>
              </a:rPr>
              <a:t>2.  Strong relationship with internet service providers</a:t>
            </a:r>
          </a:p>
          <a:p>
            <a:pPr marL="914400" lvl="1" indent="-457200">
              <a:buFont typeface="Arial" pitchFamily="34" charset="0"/>
              <a:buChar char="•"/>
            </a:pPr>
            <a:r>
              <a:rPr lang="en-US" sz="1500" dirty="0" smtClean="0">
                <a:latin typeface="Calibri" pitchFamily="34" charset="0"/>
                <a:cs typeface="Calibri" pitchFamily="34" charset="0"/>
              </a:rPr>
              <a:t>Returning broadband coverage maps to providers, several with limited mapping capability</a:t>
            </a:r>
          </a:p>
          <a:p>
            <a:pPr marL="914400" lvl="1" indent="-457200">
              <a:buFont typeface="Arial" pitchFamily="34" charset="0"/>
              <a:buChar char="•"/>
            </a:pPr>
            <a:r>
              <a:rPr lang="en-US" sz="1500" dirty="0" smtClean="0">
                <a:latin typeface="Calibri" pitchFamily="34" charset="0"/>
                <a:cs typeface="Calibri" pitchFamily="34" charset="0"/>
              </a:rPr>
              <a:t>Providing feedback on unserved and underserved areas of NH</a:t>
            </a:r>
          </a:p>
          <a:p>
            <a:pPr lvl="1"/>
            <a:endParaRPr lang="en-US" sz="1600" dirty="0" smtClean="0">
              <a:latin typeface="Calibri" pitchFamily="34" charset="0"/>
              <a:cs typeface="Calibri" pitchFamily="34" charset="0"/>
            </a:endParaRPr>
          </a:p>
          <a:p>
            <a:r>
              <a:rPr lang="en-US" sz="2000" dirty="0" smtClean="0">
                <a:latin typeface="Calibri" pitchFamily="34" charset="0"/>
                <a:cs typeface="Calibri" pitchFamily="34" charset="0"/>
              </a:rPr>
              <a:t>3.  Extended broadband community in NH</a:t>
            </a:r>
          </a:p>
          <a:p>
            <a:pPr marL="914400" lvl="1" indent="-457200">
              <a:buFont typeface="Arial" pitchFamily="34" charset="0"/>
              <a:buChar char="•"/>
            </a:pPr>
            <a:r>
              <a:rPr lang="en-US" sz="1500" dirty="0" smtClean="0">
                <a:latin typeface="Calibri" pitchFamily="34" charset="0"/>
                <a:cs typeface="Calibri" pitchFamily="34" charset="0"/>
              </a:rPr>
              <a:t>Encouraging state broadband initiatives to work collaboratively, sharing </a:t>
            </a:r>
            <a:r>
              <a:rPr lang="en-US" sz="1500" dirty="0">
                <a:latin typeface="Calibri" pitchFamily="34" charset="0"/>
                <a:cs typeface="Calibri" pitchFamily="34" charset="0"/>
              </a:rPr>
              <a:t>data and </a:t>
            </a:r>
            <a:r>
              <a:rPr lang="en-US" sz="1500" dirty="0" smtClean="0">
                <a:latin typeface="Calibri" pitchFamily="34" charset="0"/>
                <a:cs typeface="Calibri" pitchFamily="34" charset="0"/>
              </a:rPr>
              <a:t>knowledge</a:t>
            </a:r>
          </a:p>
          <a:p>
            <a:pPr marL="914400" lvl="1" indent="-457200">
              <a:buFont typeface="Arial" pitchFamily="34" charset="0"/>
              <a:buChar char="•"/>
            </a:pPr>
            <a:r>
              <a:rPr lang="en-US" sz="1500" dirty="0" smtClean="0">
                <a:latin typeface="Calibri" pitchFamily="34" charset="0"/>
                <a:cs typeface="Calibri" pitchFamily="34" charset="0"/>
              </a:rPr>
              <a:t>Promoting </a:t>
            </a:r>
            <a:r>
              <a:rPr lang="en-US" sz="1500" dirty="0">
                <a:latin typeface="Calibri" pitchFamily="34" charset="0"/>
                <a:cs typeface="Calibri" pitchFamily="34" charset="0"/>
              </a:rPr>
              <a:t>public engagement </a:t>
            </a:r>
            <a:r>
              <a:rPr lang="en-US" sz="1500" dirty="0" smtClean="0">
                <a:latin typeface="Calibri" pitchFamily="34" charset="0"/>
                <a:cs typeface="Calibri" pitchFamily="34" charset="0"/>
              </a:rPr>
              <a:t>in issues around broadband availability</a:t>
            </a:r>
            <a:endParaRPr lang="en-US" sz="1500" dirty="0">
              <a:latin typeface="Calibri" pitchFamily="34" charset="0"/>
              <a:cs typeface="Calibri" pitchFamily="34" charset="0"/>
            </a:endParaRPr>
          </a:p>
        </p:txBody>
      </p:sp>
      <p:sp>
        <p:nvSpPr>
          <p:cNvPr id="2" name="Footer Placeholder 1"/>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3545393372"/>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b="0" dirty="0" smtClean="0">
                <a:solidFill>
                  <a:srgbClr val="F2F2F2"/>
                </a:solidFill>
                <a:latin typeface="Candara" pitchFamily="34" charset="0"/>
                <a:cs typeface="Arial" charset="0"/>
              </a:rPr>
              <a:t>Evolution of Broadband Mapping in NH:</a:t>
            </a:r>
            <a:br>
              <a:rPr lang="en-US" sz="3600" b="0" dirty="0" smtClean="0">
                <a:solidFill>
                  <a:srgbClr val="F2F2F2"/>
                </a:solidFill>
                <a:latin typeface="Candara" pitchFamily="34" charset="0"/>
                <a:cs typeface="Arial" charset="0"/>
              </a:rPr>
            </a:br>
            <a:r>
              <a:rPr lang="en-US" sz="3600" b="0" dirty="0" smtClean="0">
                <a:solidFill>
                  <a:srgbClr val="F2F2F2"/>
                </a:solidFill>
                <a:latin typeface="Candara" pitchFamily="34" charset="0"/>
                <a:cs typeface="Arial" charset="0"/>
              </a:rPr>
              <a:t>The Future?</a:t>
            </a:r>
          </a:p>
        </p:txBody>
      </p:sp>
      <p:sp>
        <p:nvSpPr>
          <p:cNvPr id="9219" name="Content Placeholder 2"/>
          <p:cNvSpPr>
            <a:spLocks noGrp="1"/>
          </p:cNvSpPr>
          <p:nvPr>
            <p:ph idx="4294967295"/>
          </p:nvPr>
        </p:nvSpPr>
        <p:spPr>
          <a:xfrm>
            <a:off x="264160" y="1503680"/>
            <a:ext cx="4917440" cy="5257800"/>
          </a:xfrm>
          <a:ln>
            <a:noFill/>
          </a:ln>
        </p:spPr>
        <p:txBody>
          <a:bodyPr/>
          <a:lstStyle/>
          <a:p>
            <a:pPr marL="0" indent="0">
              <a:buNone/>
            </a:pPr>
            <a:r>
              <a:rPr lang="en-US" sz="2400" dirty="0">
                <a:latin typeface="Calibri" pitchFamily="34" charset="0"/>
                <a:cs typeface="Calibri" pitchFamily="34" charset="0"/>
              </a:rPr>
              <a:t>Validation &amp; </a:t>
            </a:r>
            <a:r>
              <a:rPr lang="en-US" sz="2400" dirty="0" smtClean="0">
                <a:latin typeface="Calibri" pitchFamily="34" charset="0"/>
                <a:cs typeface="Calibri" pitchFamily="34" charset="0"/>
              </a:rPr>
              <a:t>feedback</a:t>
            </a:r>
            <a:endParaRPr lang="en-US" sz="2400" dirty="0">
              <a:latin typeface="Calibri" pitchFamily="34" charset="0"/>
              <a:cs typeface="Calibri" pitchFamily="34" charset="0"/>
            </a:endParaRPr>
          </a:p>
          <a:p>
            <a:r>
              <a:rPr lang="en-US" sz="2400" dirty="0" smtClean="0">
                <a:latin typeface="Calibri" pitchFamily="34" charset="0"/>
                <a:cs typeface="Calibri" pitchFamily="34" charset="0"/>
              </a:rPr>
              <a:t>Every </a:t>
            </a:r>
            <a:r>
              <a:rPr lang="en-US" sz="2400" dirty="0">
                <a:latin typeface="Calibri" pitchFamily="34" charset="0"/>
                <a:cs typeface="Calibri" pitchFamily="34" charset="0"/>
              </a:rPr>
              <a:t>user is a potential data collector</a:t>
            </a:r>
          </a:p>
          <a:p>
            <a:r>
              <a:rPr lang="en-US" sz="2400" dirty="0" smtClean="0">
                <a:latin typeface="Calibri" pitchFamily="34" charset="0"/>
                <a:cs typeface="Calibri" pitchFamily="34" charset="0"/>
              </a:rPr>
              <a:t>Customer and provider feedback loops</a:t>
            </a:r>
          </a:p>
          <a:p>
            <a:pPr marL="0" indent="0">
              <a:buNone/>
            </a:pPr>
            <a:endParaRPr lang="en-US" sz="2400" dirty="0">
              <a:latin typeface="Calibri" pitchFamily="34" charset="0"/>
              <a:cs typeface="Calibri" pitchFamily="34" charset="0"/>
            </a:endParaRPr>
          </a:p>
          <a:p>
            <a:pPr marL="0" indent="0">
              <a:buNone/>
            </a:pPr>
            <a:r>
              <a:rPr lang="en-US" sz="2400" dirty="0" smtClean="0">
                <a:latin typeface="Calibri" pitchFamily="34" charset="0"/>
                <a:cs typeface="Calibri" pitchFamily="34" charset="0"/>
              </a:rPr>
              <a:t> Better maps</a:t>
            </a:r>
            <a:endParaRPr lang="en-US" sz="2400" dirty="0">
              <a:latin typeface="Calibri" pitchFamily="34" charset="0"/>
              <a:cs typeface="Calibri" pitchFamily="34" charset="0"/>
            </a:endParaRPr>
          </a:p>
          <a:p>
            <a:r>
              <a:rPr lang="en-US" sz="2400" dirty="0" smtClean="0">
                <a:latin typeface="Calibri" pitchFamily="34" charset="0"/>
                <a:cs typeface="Calibri" pitchFamily="34" charset="0"/>
              </a:rPr>
              <a:t>Address </a:t>
            </a:r>
            <a:r>
              <a:rPr lang="en-US" sz="2400" dirty="0">
                <a:latin typeface="Calibri" pitchFamily="34" charset="0"/>
                <a:cs typeface="Calibri" pitchFamily="34" charset="0"/>
              </a:rPr>
              <a:t>level </a:t>
            </a:r>
            <a:r>
              <a:rPr lang="en-US" sz="2400" dirty="0" smtClean="0">
                <a:latin typeface="Calibri" pitchFamily="34" charset="0"/>
                <a:cs typeface="Calibri" pitchFamily="34" charset="0"/>
              </a:rPr>
              <a:t>mapping</a:t>
            </a:r>
            <a:endParaRPr lang="en-US" sz="2400" dirty="0">
              <a:latin typeface="Calibri" pitchFamily="34" charset="0"/>
              <a:cs typeface="Calibri" pitchFamily="34" charset="0"/>
            </a:endParaRPr>
          </a:p>
          <a:p>
            <a:r>
              <a:rPr lang="en-US" sz="2400" dirty="0" smtClean="0">
                <a:latin typeface="Calibri" pitchFamily="34" charset="0"/>
                <a:cs typeface="Calibri" pitchFamily="34" charset="0"/>
              </a:rPr>
              <a:t>High‐capacity </a:t>
            </a:r>
            <a:r>
              <a:rPr lang="en-US" sz="2400" dirty="0">
                <a:latin typeface="Calibri" pitchFamily="34" charset="0"/>
                <a:cs typeface="Calibri" pitchFamily="34" charset="0"/>
              </a:rPr>
              <a:t>maps for economic development</a:t>
            </a:r>
          </a:p>
          <a:p>
            <a:r>
              <a:rPr lang="en-US" sz="2400" dirty="0" smtClean="0">
                <a:latin typeface="Calibri" pitchFamily="34" charset="0"/>
                <a:cs typeface="Calibri" pitchFamily="34" charset="0"/>
              </a:rPr>
              <a:t>Direct </a:t>
            </a:r>
            <a:r>
              <a:rPr lang="en-US" sz="2400" dirty="0">
                <a:latin typeface="Calibri" pitchFamily="34" charset="0"/>
                <a:cs typeface="Calibri" pitchFamily="34" charset="0"/>
              </a:rPr>
              <a:t>updates from </a:t>
            </a:r>
            <a:r>
              <a:rPr lang="en-US" sz="2400" dirty="0" smtClean="0">
                <a:latin typeface="Calibri" pitchFamily="34" charset="0"/>
                <a:cs typeface="Calibri" pitchFamily="34" charset="0"/>
              </a:rPr>
              <a:t>provider</a:t>
            </a:r>
            <a:r>
              <a:rPr lang="en-US" sz="2400" dirty="0" smtClean="0"/>
              <a:t>s</a:t>
            </a:r>
            <a:endParaRPr lang="en-US" sz="1800" b="1" dirty="0" smtClean="0"/>
          </a:p>
        </p:txBody>
      </p:sp>
      <p:sp>
        <p:nvSpPr>
          <p:cNvPr id="9220" name="Content Placeholder 2"/>
          <p:cNvSpPr>
            <a:spLocks/>
          </p:cNvSpPr>
          <p:nvPr/>
        </p:nvSpPr>
        <p:spPr bwMode="auto">
          <a:xfrm>
            <a:off x="228600" y="1600200"/>
            <a:ext cx="8915400" cy="5181600"/>
          </a:xfrm>
          <a:prstGeom prst="rect">
            <a:avLst/>
          </a:prstGeom>
          <a:noFill/>
          <a:ln w="9525">
            <a:noFill/>
            <a:miter lim="800000"/>
            <a:headEnd/>
            <a:tailEnd/>
          </a:ln>
        </p:spPr>
        <p:txBody>
          <a:bodyPr/>
          <a:lstStyle/>
          <a:p>
            <a:pPr marL="342900" indent="-342900"/>
            <a:endParaRPr lang="en-US" sz="2200" dirty="0">
              <a:latin typeface="Candara" pitchFamily="34" charset="0"/>
            </a:endParaRPr>
          </a:p>
        </p:txBody>
      </p:sp>
      <p:pic>
        <p:nvPicPr>
          <p:cNvPr id="542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0" y="3412886"/>
            <a:ext cx="3124200" cy="2835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18876" y="1519881"/>
            <a:ext cx="1276350" cy="1047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77000" y="1851771"/>
            <a:ext cx="1771650" cy="1152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1242070364"/>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p:spPr>
        <p:txBody>
          <a:bodyPr anchor="ctr">
            <a:normAutofit/>
          </a:bodyPr>
          <a:lstStyle/>
          <a:p>
            <a:pPr marL="0" indent="0" algn="ctr" eaLnBrk="1" hangingPunct="1">
              <a:buNone/>
              <a:defRPr/>
            </a:pPr>
            <a:r>
              <a:rPr lang="en-US" sz="3600" b="0" dirty="0" smtClean="0">
                <a:solidFill>
                  <a:srgbClr val="F2F2F2"/>
                </a:solidFill>
                <a:effectLst/>
                <a:latin typeface="Candara" pitchFamily="34" charset="0"/>
                <a:cs typeface="Arial" charset="0"/>
              </a:rPr>
              <a:t>How you can help </a:t>
            </a:r>
          </a:p>
        </p:txBody>
      </p:sp>
      <p:sp>
        <p:nvSpPr>
          <p:cNvPr id="3" name="Rectangle 2"/>
          <p:cNvSpPr/>
          <p:nvPr/>
        </p:nvSpPr>
        <p:spPr>
          <a:xfrm>
            <a:off x="0" y="990600"/>
            <a:ext cx="8991600" cy="5693866"/>
          </a:xfrm>
          <a:prstGeom prst="rect">
            <a:avLst/>
          </a:prstGeom>
        </p:spPr>
        <p:txBody>
          <a:bodyPr wrap="square">
            <a:spAutoFit/>
          </a:bodyPr>
          <a:lstStyle/>
          <a:p>
            <a:endParaRPr lang="en-US" sz="2800" b="1" dirty="0" smtClean="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a:solidFill>
                  <a:schemeClr val="bg2">
                    <a:lumMod val="25000"/>
                  </a:schemeClr>
                </a:solidFill>
                <a:latin typeface="Calibri" pitchFamily="34" charset="0"/>
              </a:rPr>
              <a:t>Recognize NH needs to expand broadband access and adoption in order to remain competitive with other </a:t>
            </a:r>
            <a:r>
              <a:rPr lang="en-US" sz="2800" dirty="0" smtClean="0">
                <a:solidFill>
                  <a:schemeClr val="bg2">
                    <a:lumMod val="25000"/>
                  </a:schemeClr>
                </a:solidFill>
                <a:latin typeface="Calibri" pitchFamily="34" charset="0"/>
              </a:rPr>
              <a:t>states</a:t>
            </a:r>
          </a:p>
          <a:p>
            <a:pPr marL="571500" lvl="1" indent="-457200">
              <a:buClr>
                <a:srgbClr val="FF0000"/>
              </a:buClr>
              <a:buFont typeface="Arial" pitchFamily="34" charset="0"/>
              <a:buChar char="•"/>
            </a:pP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Spread the word that broadband is essential for economic development and vibrant communities</a:t>
            </a:r>
            <a:r>
              <a:rPr lang="en-US" sz="2800" dirty="0">
                <a:solidFill>
                  <a:schemeClr val="bg2">
                    <a:lumMod val="25000"/>
                  </a:schemeClr>
                </a:solidFill>
                <a:latin typeface="Calibri" pitchFamily="34" charset="0"/>
              </a:rPr>
              <a:t/>
            </a:r>
            <a:br>
              <a:rPr lang="en-US" sz="2800" dirty="0">
                <a:solidFill>
                  <a:schemeClr val="bg2">
                    <a:lumMod val="25000"/>
                  </a:schemeClr>
                </a:solidFill>
                <a:latin typeface="Calibri" pitchFamily="34" charset="0"/>
              </a:rPr>
            </a:b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a:solidFill>
                  <a:schemeClr val="bg2">
                    <a:lumMod val="25000"/>
                  </a:schemeClr>
                </a:solidFill>
                <a:latin typeface="Calibri" pitchFamily="34" charset="0"/>
              </a:rPr>
              <a:t>Support </a:t>
            </a:r>
            <a:r>
              <a:rPr lang="en-US" sz="2800" dirty="0" smtClean="0">
                <a:solidFill>
                  <a:schemeClr val="bg2">
                    <a:lumMod val="25000"/>
                  </a:schemeClr>
                </a:solidFill>
                <a:latin typeface="Calibri" pitchFamily="34" charset="0"/>
              </a:rPr>
              <a:t>NHBMPP and a </a:t>
            </a:r>
            <a:r>
              <a:rPr lang="en-US" sz="2800" dirty="0">
                <a:solidFill>
                  <a:schemeClr val="bg2">
                    <a:lumMod val="25000"/>
                  </a:schemeClr>
                </a:solidFill>
                <a:latin typeface="Calibri" pitchFamily="34" charset="0"/>
              </a:rPr>
              <a:t>state broadband authority/office, ensuring </a:t>
            </a:r>
            <a:r>
              <a:rPr lang="en-US" sz="2800" dirty="0" smtClean="0">
                <a:solidFill>
                  <a:schemeClr val="bg2">
                    <a:lumMod val="25000"/>
                  </a:schemeClr>
                </a:solidFill>
                <a:latin typeface="Calibri" pitchFamily="34" charset="0"/>
              </a:rPr>
              <a:t>a </a:t>
            </a:r>
            <a:r>
              <a:rPr lang="en-US" sz="2800" dirty="0">
                <a:solidFill>
                  <a:schemeClr val="bg2">
                    <a:lumMod val="25000"/>
                  </a:schemeClr>
                </a:solidFill>
                <a:latin typeface="Calibri" pitchFamily="34" charset="0"/>
              </a:rPr>
              <a:t>continued capacity to deliver support to communities, </a:t>
            </a:r>
            <a:r>
              <a:rPr lang="en-US" sz="2800" dirty="0" smtClean="0">
                <a:solidFill>
                  <a:schemeClr val="bg2">
                    <a:lumMod val="25000"/>
                  </a:schemeClr>
                </a:solidFill>
                <a:latin typeface="Calibri" pitchFamily="34" charset="0"/>
              </a:rPr>
              <a:t>businesses, schools, libraries, hospitals, etc</a:t>
            </a:r>
            <a:r>
              <a:rPr lang="en-US" sz="2800" dirty="0">
                <a:solidFill>
                  <a:schemeClr val="bg2">
                    <a:lumMod val="25000"/>
                  </a:schemeClr>
                </a:solidFill>
                <a:latin typeface="Calibri" pitchFamily="34" charset="0"/>
              </a:rPr>
              <a:t>.</a:t>
            </a:r>
            <a:r>
              <a:rPr lang="en-US" sz="2800" b="1" dirty="0">
                <a:solidFill>
                  <a:schemeClr val="bg2">
                    <a:lumMod val="25000"/>
                  </a:schemeClr>
                </a:solidFill>
                <a:latin typeface="Calibri" pitchFamily="34" charset="0"/>
              </a:rPr>
              <a:t/>
            </a:r>
            <a:br>
              <a:rPr lang="en-US" sz="2800" b="1" dirty="0">
                <a:solidFill>
                  <a:schemeClr val="bg2">
                    <a:lumMod val="25000"/>
                  </a:schemeClr>
                </a:solidFill>
                <a:latin typeface="Calibri" pitchFamily="34" charset="0"/>
              </a:rPr>
            </a:br>
            <a:endParaRPr lang="en-US" sz="2800" b="1" dirty="0">
              <a:solidFill>
                <a:schemeClr val="bg2">
                  <a:lumMod val="25000"/>
                </a:schemeClr>
              </a:solidFill>
              <a:latin typeface="Calibri" pitchFamily="34" charset="0"/>
            </a:endParaRPr>
          </a:p>
        </p:txBody>
      </p:sp>
      <p:sp>
        <p:nvSpPr>
          <p:cNvPr id="4" name="Footer Placeholder 3"/>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3366022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p:spPr>
        <p:txBody>
          <a:bodyPr anchor="ctr">
            <a:normAutofit/>
          </a:bodyPr>
          <a:lstStyle/>
          <a:p>
            <a:pPr marL="0" indent="0" algn="ctr" eaLnBrk="1" hangingPunct="1">
              <a:buNone/>
              <a:defRPr/>
            </a:pPr>
            <a:r>
              <a:rPr lang="en-US" sz="3600" b="0" dirty="0" smtClean="0">
                <a:solidFill>
                  <a:srgbClr val="F2F2F2"/>
                </a:solidFill>
                <a:effectLst/>
                <a:latin typeface="Candara" pitchFamily="34" charset="0"/>
                <a:cs typeface="Arial" charset="0"/>
              </a:rPr>
              <a:t>How you can help </a:t>
            </a:r>
          </a:p>
        </p:txBody>
      </p:sp>
      <p:sp>
        <p:nvSpPr>
          <p:cNvPr id="3" name="Rectangle 2"/>
          <p:cNvSpPr/>
          <p:nvPr/>
        </p:nvSpPr>
        <p:spPr>
          <a:xfrm>
            <a:off x="304800" y="990600"/>
            <a:ext cx="8686800" cy="5693866"/>
          </a:xfrm>
          <a:prstGeom prst="rect">
            <a:avLst/>
          </a:prstGeom>
        </p:spPr>
        <p:txBody>
          <a:bodyPr wrap="square">
            <a:spAutoFit/>
          </a:bodyPr>
          <a:lstStyle/>
          <a:p>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Encourage data </a:t>
            </a:r>
            <a:r>
              <a:rPr lang="en-US" sz="2800" dirty="0">
                <a:solidFill>
                  <a:schemeClr val="bg2">
                    <a:lumMod val="25000"/>
                  </a:schemeClr>
                </a:solidFill>
                <a:latin typeface="Calibri" pitchFamily="34" charset="0"/>
              </a:rPr>
              <a:t>sharing among publically-funded data </a:t>
            </a:r>
            <a:r>
              <a:rPr lang="en-US" sz="2800" dirty="0" smtClean="0">
                <a:solidFill>
                  <a:schemeClr val="bg2">
                    <a:lumMod val="25000"/>
                  </a:schemeClr>
                </a:solidFill>
                <a:latin typeface="Calibri" pitchFamily="34" charset="0"/>
              </a:rPr>
              <a:t>initiatives </a:t>
            </a:r>
          </a:p>
          <a:p>
            <a:pPr marL="571500" lvl="1" indent="-457200">
              <a:buClr>
                <a:srgbClr val="FF0000"/>
              </a:buClr>
              <a:buFont typeface="Arial" pitchFamily="34" charset="0"/>
              <a:buChar char="•"/>
            </a:pP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Incentivize provider participation in the NHBMPP and beyond</a:t>
            </a:r>
            <a:r>
              <a:rPr lang="en-US" sz="2800" dirty="0">
                <a:solidFill>
                  <a:schemeClr val="bg2">
                    <a:lumMod val="25000"/>
                  </a:schemeClr>
                </a:solidFill>
                <a:latin typeface="Calibri" pitchFamily="34" charset="0"/>
              </a:rPr>
              <a:t/>
            </a:r>
            <a:br>
              <a:rPr lang="en-US" sz="2800" dirty="0">
                <a:solidFill>
                  <a:schemeClr val="bg2">
                    <a:lumMod val="25000"/>
                  </a:schemeClr>
                </a:solidFill>
                <a:latin typeface="Calibri" pitchFamily="34" charset="0"/>
              </a:rPr>
            </a:b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Acquire </a:t>
            </a:r>
            <a:r>
              <a:rPr lang="en-US" sz="2800" dirty="0">
                <a:solidFill>
                  <a:schemeClr val="bg2">
                    <a:lumMod val="25000"/>
                  </a:schemeClr>
                </a:solidFill>
                <a:latin typeface="Calibri" pitchFamily="34" charset="0"/>
              </a:rPr>
              <a:t>statewide </a:t>
            </a:r>
            <a:r>
              <a:rPr lang="en-US" sz="2800" dirty="0" err="1">
                <a:solidFill>
                  <a:schemeClr val="bg2">
                    <a:lumMod val="25000"/>
                  </a:schemeClr>
                </a:solidFill>
                <a:latin typeface="Calibri" pitchFamily="34" charset="0"/>
              </a:rPr>
              <a:t>LiDAR</a:t>
            </a:r>
            <a:r>
              <a:rPr lang="en-US" sz="2800" dirty="0">
                <a:solidFill>
                  <a:schemeClr val="bg2">
                    <a:lumMod val="25000"/>
                  </a:schemeClr>
                </a:solidFill>
                <a:latin typeface="Calibri" pitchFamily="34" charset="0"/>
              </a:rPr>
              <a:t> </a:t>
            </a:r>
            <a:r>
              <a:rPr lang="en-US" sz="2800" dirty="0" smtClean="0">
                <a:solidFill>
                  <a:schemeClr val="bg2">
                    <a:lumMod val="25000"/>
                  </a:schemeClr>
                </a:solidFill>
                <a:latin typeface="Calibri" pitchFamily="34" charset="0"/>
              </a:rPr>
              <a:t>to improve wireless </a:t>
            </a:r>
            <a:r>
              <a:rPr lang="en-US" sz="2800" dirty="0">
                <a:solidFill>
                  <a:schemeClr val="bg2">
                    <a:lumMod val="25000"/>
                  </a:schemeClr>
                </a:solidFill>
                <a:latin typeface="Calibri" pitchFamily="34" charset="0"/>
              </a:rPr>
              <a:t>signal propagation modeling </a:t>
            </a:r>
            <a:r>
              <a:rPr lang="en-US" sz="2800" dirty="0" smtClean="0">
                <a:solidFill>
                  <a:schemeClr val="bg2">
                    <a:lumMod val="25000"/>
                  </a:schemeClr>
                </a:solidFill>
                <a:latin typeface="Calibri" pitchFamily="34" charset="0"/>
              </a:rPr>
              <a:t>capability</a:t>
            </a:r>
          </a:p>
          <a:p>
            <a:pPr marL="571500" lvl="1" indent="-457200">
              <a:buClr>
                <a:srgbClr val="FF0000"/>
              </a:buClr>
              <a:buFont typeface="Arial" pitchFamily="34" charset="0"/>
              <a:buChar char="•"/>
            </a:pP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Support UNH GRANIT and RPCs</a:t>
            </a:r>
            <a:r>
              <a:rPr lang="en-US" sz="2800" dirty="0">
                <a:solidFill>
                  <a:schemeClr val="bg2">
                    <a:lumMod val="25000"/>
                  </a:schemeClr>
                </a:solidFill>
                <a:latin typeface="Calibri" pitchFamily="34" charset="0"/>
              </a:rPr>
              <a:t> </a:t>
            </a:r>
            <a:r>
              <a:rPr lang="en-US" sz="2800" dirty="0" smtClean="0">
                <a:solidFill>
                  <a:schemeClr val="bg2">
                    <a:lumMod val="25000"/>
                  </a:schemeClr>
                </a:solidFill>
                <a:latin typeface="Calibri" pitchFamily="34" charset="0"/>
              </a:rPr>
              <a:t>in providing data and </a:t>
            </a:r>
            <a:r>
              <a:rPr lang="en-US" sz="2800" dirty="0">
                <a:solidFill>
                  <a:schemeClr val="bg2">
                    <a:lumMod val="25000"/>
                  </a:schemeClr>
                </a:solidFill>
                <a:latin typeface="Calibri" pitchFamily="34" charset="0"/>
              </a:rPr>
              <a:t>technical </a:t>
            </a:r>
            <a:r>
              <a:rPr lang="en-US" sz="2800" dirty="0" smtClean="0">
                <a:solidFill>
                  <a:schemeClr val="bg2">
                    <a:lumMod val="25000"/>
                  </a:schemeClr>
                </a:solidFill>
                <a:latin typeface="Calibri" pitchFamily="34" charset="0"/>
              </a:rPr>
              <a:t>resources</a:t>
            </a:r>
            <a:r>
              <a:rPr lang="en-US" sz="2800" b="1" dirty="0">
                <a:solidFill>
                  <a:schemeClr val="bg2">
                    <a:lumMod val="25000"/>
                  </a:schemeClr>
                </a:solidFill>
                <a:latin typeface="Calibri" pitchFamily="34" charset="0"/>
              </a:rPr>
              <a:t/>
            </a:r>
            <a:br>
              <a:rPr lang="en-US" sz="2800" b="1" dirty="0">
                <a:solidFill>
                  <a:schemeClr val="bg2">
                    <a:lumMod val="25000"/>
                  </a:schemeClr>
                </a:solidFill>
                <a:latin typeface="Calibri" pitchFamily="34" charset="0"/>
              </a:rPr>
            </a:br>
            <a:endParaRPr lang="en-US" sz="2800" b="1" dirty="0">
              <a:solidFill>
                <a:schemeClr val="bg2">
                  <a:lumMod val="25000"/>
                </a:schemeClr>
              </a:solidFill>
              <a:latin typeface="Calibri" pitchFamily="34" charset="0"/>
            </a:endParaRPr>
          </a:p>
        </p:txBody>
      </p:sp>
      <p:sp>
        <p:nvSpPr>
          <p:cNvPr id="4" name="Footer Placeholder 3"/>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5434002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190500" y="1438418"/>
            <a:ext cx="8763000" cy="5181600"/>
          </a:xfrm>
          <a:prstGeom prst="rect">
            <a:avLst/>
          </a:prstGeom>
        </p:spPr>
        <p:txBody>
          <a:bodyPr/>
          <a:lstStyle/>
          <a:p>
            <a:pPr>
              <a:buFont typeface="Arial" charset="0"/>
              <a:buNone/>
            </a:pPr>
            <a:r>
              <a:rPr lang="en-US" sz="2200" b="1" u="sng" dirty="0" smtClean="0">
                <a:solidFill>
                  <a:schemeClr val="bg2">
                    <a:lumMod val="25000"/>
                  </a:schemeClr>
                </a:solidFill>
                <a:latin typeface="Calibri" pitchFamily="34" charset="0"/>
                <a:cs typeface="Calibri" pitchFamily="34" charset="0"/>
              </a:rPr>
              <a:t>Mapping</a:t>
            </a:r>
            <a:endParaRPr lang="en-US" sz="2200" b="1" i="1" u="sng" dirty="0" smtClean="0">
              <a:solidFill>
                <a:schemeClr val="bg2">
                  <a:lumMod val="25000"/>
                </a:schemeClr>
              </a:solidFill>
              <a:latin typeface="Calibri" pitchFamily="34" charset="0"/>
              <a:cs typeface="Calibri" pitchFamily="34" charset="0"/>
            </a:endParaRPr>
          </a:p>
          <a:p>
            <a:pPr>
              <a:buFont typeface="Arial" pitchFamily="34" charset="0"/>
              <a:buChar char="•"/>
            </a:pPr>
            <a:r>
              <a:rPr lang="en-US" sz="2200" dirty="0" smtClean="0">
                <a:solidFill>
                  <a:schemeClr val="bg2">
                    <a:lumMod val="25000"/>
                  </a:schemeClr>
                </a:solidFill>
                <a:latin typeface="Calibri" pitchFamily="34" charset="0"/>
                <a:cs typeface="Calibri" pitchFamily="34" charset="0"/>
              </a:rPr>
              <a:t>Broadband Availability</a:t>
            </a:r>
            <a:r>
              <a:rPr lang="en-US" sz="2200" i="1" dirty="0" smtClean="0">
                <a:solidFill>
                  <a:schemeClr val="bg2">
                    <a:lumMod val="25000"/>
                  </a:schemeClr>
                </a:solidFill>
                <a:latin typeface="Calibri" pitchFamily="34" charset="0"/>
                <a:cs typeface="Calibri" pitchFamily="34" charset="0"/>
              </a:rPr>
              <a:t>, UNH GRANIT</a:t>
            </a:r>
          </a:p>
          <a:p>
            <a:pPr>
              <a:buFont typeface="Arial" pitchFamily="34" charset="0"/>
              <a:buChar char="•"/>
            </a:pPr>
            <a:r>
              <a:rPr lang="en-US" sz="2200" dirty="0" smtClean="0">
                <a:solidFill>
                  <a:schemeClr val="bg2">
                    <a:lumMod val="25000"/>
                  </a:schemeClr>
                </a:solidFill>
                <a:latin typeface="Calibri" pitchFamily="34" charset="0"/>
                <a:cs typeface="Calibri" pitchFamily="34" charset="0"/>
              </a:rPr>
              <a:t>Community Anchor Institutions, </a:t>
            </a:r>
            <a:r>
              <a:rPr lang="en-US" sz="2200" i="1" dirty="0" smtClean="0">
                <a:solidFill>
                  <a:schemeClr val="bg2">
                    <a:lumMod val="25000"/>
                  </a:schemeClr>
                </a:solidFill>
                <a:latin typeface="Calibri" pitchFamily="34" charset="0"/>
                <a:cs typeface="Calibri" pitchFamily="34" charset="0"/>
              </a:rPr>
              <a:t> </a:t>
            </a:r>
            <a:r>
              <a:rPr lang="en-US" i="1" dirty="0" smtClean="0">
                <a:solidFill>
                  <a:schemeClr val="bg2">
                    <a:lumMod val="25000"/>
                  </a:schemeClr>
                </a:solidFill>
                <a:latin typeface="Calibri" pitchFamily="34" charset="0"/>
                <a:cs typeface="Calibri" pitchFamily="34" charset="0"/>
              </a:rPr>
              <a:t>NH RPCs &amp; UNH GRANIT</a:t>
            </a:r>
            <a:endParaRPr lang="en-US" sz="2200" i="1" dirty="0" smtClean="0">
              <a:solidFill>
                <a:schemeClr val="bg2">
                  <a:lumMod val="25000"/>
                </a:schemeClr>
              </a:solidFill>
              <a:latin typeface="Calibri" pitchFamily="34" charset="0"/>
              <a:cs typeface="Calibri" pitchFamily="34" charset="0"/>
            </a:endParaRPr>
          </a:p>
          <a:p>
            <a:pPr>
              <a:buFont typeface="Arial" pitchFamily="34" charset="0"/>
              <a:buChar char="•"/>
            </a:pPr>
            <a:r>
              <a:rPr lang="en-US" sz="2200" dirty="0" smtClean="0">
                <a:solidFill>
                  <a:schemeClr val="bg2">
                    <a:lumMod val="25000"/>
                  </a:schemeClr>
                </a:solidFill>
                <a:latin typeface="Calibri" pitchFamily="34" charset="0"/>
                <a:cs typeface="Calibri" pitchFamily="34" charset="0"/>
              </a:rPr>
              <a:t>Rural Addressing,  </a:t>
            </a:r>
            <a:r>
              <a:rPr lang="en-US" sz="2200" i="1" dirty="0" smtClean="0">
                <a:solidFill>
                  <a:schemeClr val="bg2">
                    <a:lumMod val="25000"/>
                  </a:schemeClr>
                </a:solidFill>
                <a:latin typeface="Calibri" pitchFamily="34" charset="0"/>
                <a:cs typeface="Calibri" pitchFamily="34" charset="0"/>
              </a:rPr>
              <a:t>NH RPCs &amp; UNH GRANIT</a:t>
            </a:r>
            <a:r>
              <a:rPr lang="en-US" sz="2200" b="1" i="1" dirty="0" smtClean="0">
                <a:solidFill>
                  <a:schemeClr val="bg2">
                    <a:lumMod val="25000"/>
                  </a:schemeClr>
                </a:solidFill>
                <a:latin typeface="Calibri" pitchFamily="34" charset="0"/>
                <a:cs typeface="Calibri" pitchFamily="34" charset="0"/>
              </a:rPr>
              <a:t/>
            </a:r>
            <a:br>
              <a:rPr lang="en-US" sz="2200" b="1" i="1" dirty="0" smtClean="0">
                <a:solidFill>
                  <a:schemeClr val="bg2">
                    <a:lumMod val="25000"/>
                  </a:schemeClr>
                </a:solidFill>
                <a:latin typeface="Calibri" pitchFamily="34" charset="0"/>
                <a:cs typeface="Calibri" pitchFamily="34" charset="0"/>
              </a:rPr>
            </a:br>
            <a:endParaRPr lang="en-US" sz="1600" b="1" i="1" dirty="0" smtClean="0">
              <a:solidFill>
                <a:schemeClr val="bg2">
                  <a:lumMod val="25000"/>
                </a:schemeClr>
              </a:solidFill>
              <a:latin typeface="Calibri" pitchFamily="34" charset="0"/>
              <a:cs typeface="Calibri" pitchFamily="34" charset="0"/>
            </a:endParaRPr>
          </a:p>
          <a:p>
            <a:pPr marL="46037" indent="0">
              <a:buNone/>
            </a:pPr>
            <a:r>
              <a:rPr lang="en-US" sz="2200" b="1" u="sng" dirty="0" smtClean="0">
                <a:solidFill>
                  <a:schemeClr val="bg2">
                    <a:lumMod val="25000"/>
                  </a:schemeClr>
                </a:solidFill>
                <a:latin typeface="Calibri" pitchFamily="34" charset="0"/>
                <a:cs typeface="Calibri" pitchFamily="34" charset="0"/>
              </a:rPr>
              <a:t>Planning and Technical Assistance</a:t>
            </a:r>
          </a:p>
          <a:p>
            <a:pPr>
              <a:buFont typeface="Arial" pitchFamily="34" charset="0"/>
              <a:buChar char="•"/>
            </a:pPr>
            <a:r>
              <a:rPr lang="en-US" sz="2200" dirty="0" smtClean="0">
                <a:solidFill>
                  <a:schemeClr val="bg2">
                    <a:lumMod val="25000"/>
                  </a:schemeClr>
                </a:solidFill>
                <a:latin typeface="Calibri" pitchFamily="34" charset="0"/>
                <a:cs typeface="Calibri" pitchFamily="34" charset="0"/>
              </a:rPr>
              <a:t>Broadband Technology,  </a:t>
            </a:r>
            <a:r>
              <a:rPr lang="en-US" sz="2200" i="1" dirty="0" smtClean="0">
                <a:solidFill>
                  <a:schemeClr val="bg2">
                    <a:lumMod val="25000"/>
                  </a:schemeClr>
                </a:solidFill>
                <a:latin typeface="Calibri" pitchFamily="34" charset="0"/>
                <a:cs typeface="Calibri" pitchFamily="34" charset="0"/>
              </a:rPr>
              <a:t>NH DRED</a:t>
            </a:r>
            <a:endParaRPr lang="en-US" sz="2200" dirty="0" smtClean="0">
              <a:solidFill>
                <a:schemeClr val="bg2">
                  <a:lumMod val="25000"/>
                </a:schemeClr>
              </a:solidFill>
              <a:latin typeface="Calibri" pitchFamily="34" charset="0"/>
              <a:cs typeface="Calibri" pitchFamily="34" charset="0"/>
            </a:endParaRPr>
          </a:p>
          <a:p>
            <a:pPr>
              <a:buFont typeface="Arial" pitchFamily="34" charset="0"/>
              <a:buChar char="•"/>
            </a:pPr>
            <a:r>
              <a:rPr lang="en-US" sz="2200" dirty="0" smtClean="0">
                <a:solidFill>
                  <a:schemeClr val="bg2">
                    <a:lumMod val="25000"/>
                  </a:schemeClr>
                </a:solidFill>
                <a:latin typeface="Calibri" pitchFamily="34" charset="0"/>
                <a:cs typeface="Calibri" pitchFamily="34" charset="0"/>
              </a:rPr>
              <a:t>Broadband Capacity Building,  </a:t>
            </a:r>
            <a:r>
              <a:rPr lang="en-US" sz="2200" i="1" dirty="0" smtClean="0">
                <a:solidFill>
                  <a:schemeClr val="bg2">
                    <a:lumMod val="25000"/>
                  </a:schemeClr>
                </a:solidFill>
                <a:latin typeface="Calibri" pitchFamily="34" charset="0"/>
                <a:cs typeface="Calibri" pitchFamily="34" charset="0"/>
              </a:rPr>
              <a:t>NH DRED, NCIC</a:t>
            </a:r>
            <a:endParaRPr lang="en-US" sz="2200" dirty="0" smtClean="0">
              <a:solidFill>
                <a:schemeClr val="bg2">
                  <a:lumMod val="25000"/>
                </a:schemeClr>
              </a:solidFill>
              <a:latin typeface="Calibri" pitchFamily="34" charset="0"/>
              <a:cs typeface="Calibri" pitchFamily="34" charset="0"/>
            </a:endParaRPr>
          </a:p>
          <a:p>
            <a:pPr>
              <a:buFont typeface="Arial" pitchFamily="34" charset="0"/>
              <a:buChar char="•"/>
            </a:pPr>
            <a:r>
              <a:rPr lang="en-US" sz="2200" dirty="0" smtClean="0">
                <a:solidFill>
                  <a:schemeClr val="bg2">
                    <a:lumMod val="25000"/>
                  </a:schemeClr>
                </a:solidFill>
                <a:latin typeface="Calibri" pitchFamily="34" charset="0"/>
                <a:cs typeface="Calibri" pitchFamily="34" charset="0"/>
              </a:rPr>
              <a:t>Broadband Technical Assistance Training, </a:t>
            </a:r>
            <a:r>
              <a:rPr lang="en-US" sz="2200" i="1" dirty="0" smtClean="0">
                <a:solidFill>
                  <a:schemeClr val="bg2">
                    <a:lumMod val="25000"/>
                  </a:schemeClr>
                </a:solidFill>
                <a:latin typeface="Calibri" pitchFamily="34" charset="0"/>
                <a:cs typeface="Calibri" pitchFamily="34" charset="0"/>
              </a:rPr>
              <a:t>UNH CE &amp; NH OEP </a:t>
            </a:r>
            <a:endParaRPr lang="en-US" sz="2200" dirty="0" smtClean="0">
              <a:solidFill>
                <a:schemeClr val="bg2">
                  <a:lumMod val="25000"/>
                </a:schemeClr>
              </a:solidFill>
              <a:latin typeface="Calibri" pitchFamily="34" charset="0"/>
              <a:cs typeface="Calibri" pitchFamily="34" charset="0"/>
            </a:endParaRPr>
          </a:p>
          <a:p>
            <a:pPr>
              <a:buFont typeface="Arial" pitchFamily="34" charset="0"/>
              <a:buChar char="•"/>
            </a:pPr>
            <a:r>
              <a:rPr lang="en-US" sz="2200" dirty="0" smtClean="0">
                <a:solidFill>
                  <a:schemeClr val="bg2">
                    <a:lumMod val="25000"/>
                  </a:schemeClr>
                </a:solidFill>
                <a:latin typeface="Calibri" pitchFamily="34" charset="0"/>
                <a:cs typeface="Calibri" pitchFamily="34" charset="0"/>
              </a:rPr>
              <a:t>Regional Broadband Planning,  </a:t>
            </a:r>
            <a:r>
              <a:rPr lang="en-US" sz="2200" i="1" dirty="0" smtClean="0">
                <a:solidFill>
                  <a:schemeClr val="bg2">
                    <a:lumMod val="25000"/>
                  </a:schemeClr>
                </a:solidFill>
                <a:latin typeface="Calibri" pitchFamily="34" charset="0"/>
                <a:cs typeface="Calibri" pitchFamily="34" charset="0"/>
              </a:rPr>
              <a:t>NH RPCs &amp; NH OEP</a:t>
            </a:r>
          </a:p>
        </p:txBody>
      </p:sp>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Components</a:t>
            </a:r>
          </a:p>
        </p:txBody>
      </p:sp>
      <p:pic>
        <p:nvPicPr>
          <p:cNvPr id="5" name="Picture 10"/>
          <p:cNvPicPr>
            <a:picLocks noChangeAspect="1" noChangeArrowheads="1"/>
          </p:cNvPicPr>
          <p:nvPr/>
        </p:nvPicPr>
        <p:blipFill>
          <a:blip r:embed="rId3" cstate="print"/>
          <a:srcRect/>
          <a:stretch>
            <a:fillRect/>
          </a:stretch>
        </p:blipFill>
        <p:spPr bwMode="auto">
          <a:xfrm>
            <a:off x="6253655" y="5712436"/>
            <a:ext cx="685800" cy="538529"/>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5291243" y="5707490"/>
            <a:ext cx="685800" cy="548421"/>
          </a:xfrm>
          <a:prstGeom prst="rect">
            <a:avLst/>
          </a:prstGeom>
          <a:noFill/>
          <a:ln w="9525">
            <a:noFill/>
            <a:miter lim="800000"/>
            <a:headEnd/>
            <a:tailEnd/>
          </a:ln>
        </p:spPr>
      </p:pic>
      <p:pic>
        <p:nvPicPr>
          <p:cNvPr id="7" name="Picture 14"/>
          <p:cNvPicPr>
            <a:picLocks noChangeAspect="1" noChangeArrowheads="1"/>
          </p:cNvPicPr>
          <p:nvPr/>
        </p:nvPicPr>
        <p:blipFill>
          <a:blip r:embed="rId5" cstate="print"/>
          <a:srcRect/>
          <a:stretch>
            <a:fillRect/>
          </a:stretch>
        </p:blipFill>
        <p:spPr bwMode="auto">
          <a:xfrm>
            <a:off x="8059783" y="5766454"/>
            <a:ext cx="762000" cy="430493"/>
          </a:xfrm>
          <a:prstGeom prst="rect">
            <a:avLst/>
          </a:prstGeom>
          <a:noFill/>
          <a:ln w="9525">
            <a:noFill/>
            <a:miter lim="800000"/>
            <a:headEnd/>
            <a:tailEnd/>
          </a:ln>
        </p:spPr>
      </p:pic>
      <p:pic>
        <p:nvPicPr>
          <p:cNvPr id="8" name="Picture 15"/>
          <p:cNvPicPr>
            <a:picLocks noChangeAspect="1" noChangeArrowheads="1"/>
          </p:cNvPicPr>
          <p:nvPr/>
        </p:nvPicPr>
        <p:blipFill>
          <a:blip r:embed="rId6" cstate="print"/>
          <a:srcRect/>
          <a:stretch>
            <a:fillRect/>
          </a:stretch>
        </p:blipFill>
        <p:spPr bwMode="auto">
          <a:xfrm>
            <a:off x="7216067" y="5638800"/>
            <a:ext cx="567104" cy="685800"/>
          </a:xfrm>
          <a:prstGeom prst="rect">
            <a:avLst/>
          </a:prstGeom>
          <a:noFill/>
          <a:ln w="9525">
            <a:noFill/>
            <a:miter lim="800000"/>
            <a:headEnd/>
            <a:tailEnd/>
          </a:ln>
        </p:spPr>
      </p:pic>
      <p:pic>
        <p:nvPicPr>
          <p:cNvPr id="16" name="Picture 9"/>
          <p:cNvPicPr>
            <a:picLocks noChangeAspect="1" noChangeArrowheads="1"/>
          </p:cNvPicPr>
          <p:nvPr/>
        </p:nvPicPr>
        <p:blipFill>
          <a:blip r:embed="rId7" cstate="print"/>
          <a:srcRect/>
          <a:stretch>
            <a:fillRect/>
          </a:stretch>
        </p:blipFill>
        <p:spPr bwMode="auto">
          <a:xfrm>
            <a:off x="1648212" y="5770820"/>
            <a:ext cx="594711" cy="371694"/>
          </a:xfrm>
          <a:prstGeom prst="rect">
            <a:avLst/>
          </a:prstGeom>
          <a:noFill/>
          <a:ln w="9525">
            <a:noFill/>
            <a:miter lim="800000"/>
            <a:headEnd/>
            <a:tailEnd/>
          </a:ln>
        </p:spPr>
      </p:pic>
      <p:pic>
        <p:nvPicPr>
          <p:cNvPr id="17" name="Picture 12"/>
          <p:cNvPicPr>
            <a:picLocks noChangeAspect="1" noChangeArrowheads="1"/>
          </p:cNvPicPr>
          <p:nvPr/>
        </p:nvPicPr>
        <p:blipFill>
          <a:blip r:embed="rId8" cstate="print"/>
          <a:srcRect/>
          <a:stretch>
            <a:fillRect/>
          </a:stretch>
        </p:blipFill>
        <p:spPr bwMode="auto">
          <a:xfrm>
            <a:off x="3394635" y="5692775"/>
            <a:ext cx="566057" cy="577850"/>
          </a:xfrm>
          <a:prstGeom prst="rect">
            <a:avLst/>
          </a:prstGeom>
          <a:noFill/>
          <a:ln w="9525">
            <a:noFill/>
            <a:miter lim="800000"/>
            <a:headEnd/>
            <a:tailEnd/>
          </a:ln>
        </p:spPr>
      </p:pic>
      <p:pic>
        <p:nvPicPr>
          <p:cNvPr id="18" name="Picture 13"/>
          <p:cNvPicPr>
            <a:picLocks noChangeAspect="1" noChangeArrowheads="1"/>
          </p:cNvPicPr>
          <p:nvPr/>
        </p:nvPicPr>
        <p:blipFill>
          <a:blip r:embed="rId9" cstate="print"/>
          <a:srcRect/>
          <a:stretch>
            <a:fillRect/>
          </a:stretch>
        </p:blipFill>
        <p:spPr bwMode="auto">
          <a:xfrm>
            <a:off x="4237304" y="5699919"/>
            <a:ext cx="777327" cy="563562"/>
          </a:xfrm>
          <a:prstGeom prst="rect">
            <a:avLst/>
          </a:prstGeom>
          <a:noFill/>
          <a:ln w="9525">
            <a:noFill/>
            <a:miter lim="800000"/>
            <a:headEnd/>
            <a:tailEnd/>
          </a:ln>
        </p:spPr>
      </p:pic>
      <p:pic>
        <p:nvPicPr>
          <p:cNvPr id="19" name="Picture 18"/>
          <p:cNvPicPr>
            <a:picLocks noChangeAspect="1" noChangeArrowheads="1"/>
          </p:cNvPicPr>
          <p:nvPr/>
        </p:nvPicPr>
        <p:blipFill>
          <a:blip r:embed="rId10" cstate="print"/>
          <a:srcRect/>
          <a:stretch>
            <a:fillRect/>
          </a:stretch>
        </p:blipFill>
        <p:spPr bwMode="auto">
          <a:xfrm>
            <a:off x="2519535" y="5657423"/>
            <a:ext cx="598488" cy="598488"/>
          </a:xfrm>
          <a:prstGeom prst="rect">
            <a:avLst/>
          </a:prstGeom>
          <a:noFill/>
          <a:ln w="9525">
            <a:noFill/>
            <a:miter lim="800000"/>
            <a:headEnd/>
            <a:tailEnd/>
          </a:ln>
        </p:spPr>
      </p:pic>
      <p:grpSp>
        <p:nvGrpSpPr>
          <p:cNvPr id="20" name="Group 21"/>
          <p:cNvGrpSpPr>
            <a:grpSpLocks/>
          </p:cNvGrpSpPr>
          <p:nvPr/>
        </p:nvGrpSpPr>
        <p:grpSpPr bwMode="auto">
          <a:xfrm>
            <a:off x="457200" y="5674886"/>
            <a:ext cx="914400" cy="563562"/>
            <a:chOff x="192" y="2657"/>
            <a:chExt cx="1008" cy="655"/>
          </a:xfrm>
        </p:grpSpPr>
        <p:pic>
          <p:nvPicPr>
            <p:cNvPr id="21" name="Picture 17"/>
            <p:cNvPicPr>
              <a:picLocks noChangeAspect="1" noChangeArrowheads="1"/>
            </p:cNvPicPr>
            <p:nvPr/>
          </p:nvPicPr>
          <p:blipFill>
            <a:blip r:embed="rId11" cstate="print"/>
            <a:srcRect/>
            <a:stretch>
              <a:fillRect/>
            </a:stretch>
          </p:blipFill>
          <p:spPr bwMode="auto">
            <a:xfrm>
              <a:off x="192" y="2657"/>
              <a:ext cx="1008" cy="655"/>
            </a:xfrm>
            <a:prstGeom prst="rect">
              <a:avLst/>
            </a:prstGeom>
            <a:noFill/>
            <a:ln w="9525">
              <a:noFill/>
              <a:miter lim="800000"/>
              <a:headEnd/>
              <a:tailEnd/>
            </a:ln>
          </p:spPr>
        </p:pic>
        <p:sp>
          <p:nvSpPr>
            <p:cNvPr id="22" name="Rectangle 20"/>
            <p:cNvSpPr>
              <a:spLocks noChangeArrowheads="1"/>
            </p:cNvSpPr>
            <p:nvPr/>
          </p:nvSpPr>
          <p:spPr bwMode="auto">
            <a:xfrm>
              <a:off x="192" y="2880"/>
              <a:ext cx="576" cy="384"/>
            </a:xfrm>
            <a:prstGeom prst="rect">
              <a:avLst/>
            </a:prstGeom>
            <a:solidFill>
              <a:schemeClr val="bg1"/>
            </a:solidFill>
            <a:ln w="9525">
              <a:noFill/>
              <a:miter lim="800000"/>
              <a:headEnd/>
              <a:tailEnd/>
            </a:ln>
          </p:spPr>
          <p:txBody>
            <a:bodyPr wrap="none" anchor="ctr"/>
            <a:lstStyle/>
            <a:p>
              <a:endParaRPr lang="en-US"/>
            </a:p>
          </p:txBody>
        </p:sp>
      </p:grpSp>
      <p:pic>
        <p:nvPicPr>
          <p:cNvPr id="23" name="Picture 6"/>
          <p:cNvPicPr>
            <a:picLocks noChangeAspect="1" noChangeArrowheads="1"/>
          </p:cNvPicPr>
          <p:nvPr/>
        </p:nvPicPr>
        <p:blipFill>
          <a:blip r:embed="rId12" cstate="print"/>
          <a:srcRect/>
          <a:stretch>
            <a:fillRect/>
          </a:stretch>
        </p:blipFill>
        <p:spPr bwMode="auto">
          <a:xfrm>
            <a:off x="7981080" y="2442108"/>
            <a:ext cx="907083" cy="459054"/>
          </a:xfrm>
          <a:prstGeom prst="rect">
            <a:avLst/>
          </a:prstGeom>
          <a:noFill/>
          <a:ln w="9525">
            <a:noFill/>
            <a:miter lim="800000"/>
            <a:headEnd/>
            <a:tailEnd/>
          </a:ln>
        </p:spPr>
      </p:pic>
      <p:pic>
        <p:nvPicPr>
          <p:cNvPr id="24" name="Picture 5"/>
          <p:cNvPicPr>
            <a:picLocks noChangeAspect="1" noChangeArrowheads="1"/>
          </p:cNvPicPr>
          <p:nvPr/>
        </p:nvPicPr>
        <p:blipFill>
          <a:blip r:embed="rId13" cstate="print"/>
          <a:srcRect/>
          <a:stretch>
            <a:fillRect/>
          </a:stretch>
        </p:blipFill>
        <p:spPr bwMode="auto">
          <a:xfrm>
            <a:off x="8108904" y="1447800"/>
            <a:ext cx="651435" cy="781931"/>
          </a:xfrm>
          <a:prstGeom prst="rect">
            <a:avLst/>
          </a:prstGeom>
          <a:noFill/>
          <a:ln w="9525">
            <a:noFill/>
            <a:miter lim="800000"/>
            <a:headEnd/>
            <a:tailEnd/>
          </a:ln>
        </p:spPr>
      </p:pic>
      <p:pic>
        <p:nvPicPr>
          <p:cNvPr id="25" name="Picture 8"/>
          <p:cNvPicPr>
            <a:picLocks noChangeAspect="1" noChangeArrowheads="1"/>
          </p:cNvPicPr>
          <p:nvPr/>
        </p:nvPicPr>
        <p:blipFill>
          <a:blip r:embed="rId14" cstate="print"/>
          <a:srcRect/>
          <a:stretch>
            <a:fillRect/>
          </a:stretch>
        </p:blipFill>
        <p:spPr bwMode="auto">
          <a:xfrm>
            <a:off x="8065988" y="4601124"/>
            <a:ext cx="737266" cy="368633"/>
          </a:xfrm>
          <a:prstGeom prst="rect">
            <a:avLst/>
          </a:prstGeom>
          <a:noFill/>
          <a:ln w="9525">
            <a:noFill/>
            <a:miter lim="800000"/>
            <a:headEnd/>
            <a:tailEnd/>
          </a:ln>
        </p:spPr>
      </p:pic>
      <p:pic>
        <p:nvPicPr>
          <p:cNvPr id="26" name="Picture 12"/>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7981390" y="3935516"/>
            <a:ext cx="906463" cy="453231"/>
          </a:xfrm>
          <a:prstGeom prst="rect">
            <a:avLst/>
          </a:prstGeom>
          <a:noFill/>
          <a:ln w="9525">
            <a:noFill/>
            <a:miter lim="800000"/>
            <a:headEnd/>
            <a:tailEnd/>
          </a:ln>
        </p:spPr>
      </p:pic>
      <p:pic>
        <p:nvPicPr>
          <p:cNvPr id="27" name="Picture 19" descr="Small logo"/>
          <p:cNvPicPr>
            <a:picLocks noChangeAspect="1" noChangeArrowheads="1"/>
          </p:cNvPicPr>
          <p:nvPr/>
        </p:nvPicPr>
        <p:blipFill>
          <a:blip r:embed="rId16" cstate="print"/>
          <a:srcRect/>
          <a:stretch>
            <a:fillRect/>
          </a:stretch>
        </p:blipFill>
        <p:spPr bwMode="auto">
          <a:xfrm>
            <a:off x="7963859" y="3113539"/>
            <a:ext cx="941524" cy="609600"/>
          </a:xfrm>
          <a:prstGeom prst="rect">
            <a:avLst/>
          </a:prstGeom>
          <a:noFill/>
          <a:ln w="9525">
            <a:noFill/>
            <a:miter lim="800000"/>
            <a:headEnd/>
            <a:tailEnd/>
          </a:ln>
        </p:spPr>
      </p:pic>
      <p:pic>
        <p:nvPicPr>
          <p:cNvPr id="28" name="Picture 7" descr="ncic_logo2"/>
          <p:cNvPicPr>
            <a:picLocks noChangeAspect="1" noChangeArrowheads="1"/>
          </p:cNvPicPr>
          <p:nvPr/>
        </p:nvPicPr>
        <p:blipFill>
          <a:blip r:embed="rId17" cstate="print"/>
          <a:srcRect/>
          <a:stretch>
            <a:fillRect/>
          </a:stretch>
        </p:blipFill>
        <p:spPr bwMode="auto">
          <a:xfrm>
            <a:off x="8006847" y="5182133"/>
            <a:ext cx="855548" cy="296151"/>
          </a:xfrm>
          <a:prstGeom prst="rect">
            <a:avLst/>
          </a:prstGeom>
          <a:noFill/>
          <a:ln w="9525">
            <a:noFill/>
            <a:miter lim="800000"/>
            <a:headEnd/>
            <a:tailEnd/>
          </a:ln>
        </p:spPr>
      </p:pic>
      <p:sp>
        <p:nvSpPr>
          <p:cNvPr id="2" name="Footer Placeholder 1"/>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293399366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p:spPr>
        <p:txBody>
          <a:bodyPr anchor="ctr">
            <a:normAutofit/>
          </a:bodyPr>
          <a:lstStyle/>
          <a:p>
            <a:pPr marL="0" indent="0" algn="ctr" eaLnBrk="1" hangingPunct="1">
              <a:buNone/>
              <a:defRPr/>
            </a:pPr>
            <a:r>
              <a:rPr lang="en-US" sz="3600" dirty="0" smtClean="0">
                <a:solidFill>
                  <a:srgbClr val="F2F2F2"/>
                </a:solidFill>
                <a:effectLst/>
                <a:latin typeface="Candara" pitchFamily="34" charset="0"/>
                <a:cs typeface="Arial" charset="0"/>
              </a:rPr>
              <a:t>How you can help </a:t>
            </a:r>
          </a:p>
        </p:txBody>
      </p:sp>
      <p:sp>
        <p:nvSpPr>
          <p:cNvPr id="3" name="Rectangle 2"/>
          <p:cNvSpPr/>
          <p:nvPr/>
        </p:nvSpPr>
        <p:spPr>
          <a:xfrm>
            <a:off x="228600" y="990600"/>
            <a:ext cx="8534400" cy="5386090"/>
          </a:xfrm>
          <a:prstGeom prst="rect">
            <a:avLst/>
          </a:prstGeom>
        </p:spPr>
        <p:txBody>
          <a:bodyPr wrap="square">
            <a:spAutoFit/>
          </a:bodyPr>
          <a:lstStyle/>
          <a:p>
            <a:r>
              <a:rPr lang="en-US" sz="3200" b="1" dirty="0" smtClean="0">
                <a:solidFill>
                  <a:schemeClr val="bg2">
                    <a:lumMod val="25000"/>
                  </a:schemeClr>
                </a:solidFill>
                <a:latin typeface="Calibri" pitchFamily="34" charset="0"/>
                <a:cs typeface="Calibri" pitchFamily="34" charset="0"/>
              </a:rPr>
              <a:t>  </a:t>
            </a:r>
            <a:endParaRPr lang="en-US" sz="2800" b="1" dirty="0" smtClean="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Encourage collaboration of public - private partners working together to enhance broadband access and adoption throughout the state</a:t>
            </a:r>
            <a:r>
              <a:rPr lang="en-US" sz="2800" dirty="0">
                <a:solidFill>
                  <a:schemeClr val="bg2">
                    <a:lumMod val="25000"/>
                  </a:schemeClr>
                </a:solidFill>
                <a:latin typeface="Calibri" pitchFamily="34" charset="0"/>
              </a:rPr>
              <a:t/>
            </a:r>
            <a:br>
              <a:rPr lang="en-US" sz="2800" dirty="0">
                <a:solidFill>
                  <a:schemeClr val="bg2">
                    <a:lumMod val="25000"/>
                  </a:schemeClr>
                </a:solidFill>
                <a:latin typeface="Calibri" pitchFamily="34" charset="0"/>
              </a:rPr>
            </a:b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a:solidFill>
                  <a:schemeClr val="bg2">
                    <a:lumMod val="25000"/>
                  </a:schemeClr>
                </a:solidFill>
                <a:latin typeface="Calibri" pitchFamily="34" charset="0"/>
              </a:rPr>
              <a:t>S</a:t>
            </a:r>
            <a:r>
              <a:rPr lang="en-US" sz="2800" dirty="0" smtClean="0">
                <a:solidFill>
                  <a:schemeClr val="bg2">
                    <a:lumMod val="25000"/>
                  </a:schemeClr>
                </a:solidFill>
                <a:latin typeface="Calibri" pitchFamily="34" charset="0"/>
              </a:rPr>
              <a:t>upport legislation and policy designed to promote broadband access and adoption in NH</a:t>
            </a:r>
          </a:p>
          <a:p>
            <a:pPr marL="571500" lvl="1" indent="-457200">
              <a:buClr>
                <a:srgbClr val="FF0000"/>
              </a:buClr>
              <a:buFont typeface="Arial" pitchFamily="34" charset="0"/>
              <a:buChar char="•"/>
            </a:pP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Participate by attending our events; visiting our   website at: </a:t>
            </a:r>
            <a:r>
              <a:rPr lang="en-US" sz="3200" dirty="0" smtClean="0">
                <a:solidFill>
                  <a:schemeClr val="bg2">
                    <a:lumMod val="25000"/>
                  </a:schemeClr>
                </a:solidFill>
                <a:latin typeface="Calibri" pitchFamily="34" charset="0"/>
              </a:rPr>
              <a:t>iwantbroadbandnh.org</a:t>
            </a:r>
            <a:r>
              <a:rPr lang="en-US" sz="2800" dirty="0" smtClean="0">
                <a:solidFill>
                  <a:schemeClr val="bg2">
                    <a:lumMod val="25000"/>
                  </a:schemeClr>
                </a:solidFill>
                <a:latin typeface="Calibri" pitchFamily="34" charset="0"/>
              </a:rPr>
              <a:t> </a:t>
            </a:r>
          </a:p>
          <a:p>
            <a:pPr marL="114300" lvl="1">
              <a:buClr>
                <a:srgbClr val="FF0000"/>
              </a:buClr>
            </a:pPr>
            <a:r>
              <a:rPr lang="en-US" sz="2800" dirty="0" smtClean="0">
                <a:solidFill>
                  <a:schemeClr val="bg2">
                    <a:lumMod val="25000"/>
                  </a:schemeClr>
                </a:solidFill>
                <a:latin typeface="Calibri" pitchFamily="34" charset="0"/>
              </a:rPr>
              <a:t>	           </a:t>
            </a:r>
            <a:r>
              <a:rPr lang="en-US" sz="2800" i="1" dirty="0" smtClean="0">
                <a:solidFill>
                  <a:schemeClr val="bg2">
                    <a:lumMod val="25000"/>
                  </a:schemeClr>
                </a:solidFill>
                <a:latin typeface="Calibri" pitchFamily="34" charset="0"/>
              </a:rPr>
              <a:t>(take the speed test and survey)</a:t>
            </a:r>
            <a:r>
              <a:rPr lang="en-US" sz="2800" i="1" dirty="0">
                <a:solidFill>
                  <a:schemeClr val="bg2">
                    <a:lumMod val="25000"/>
                  </a:schemeClr>
                </a:solidFill>
                <a:latin typeface="Calibri" pitchFamily="34" charset="0"/>
              </a:rPr>
              <a:t/>
            </a:r>
            <a:br>
              <a:rPr lang="en-US" sz="2800" i="1" dirty="0">
                <a:solidFill>
                  <a:schemeClr val="bg2">
                    <a:lumMod val="25000"/>
                  </a:schemeClr>
                </a:solidFill>
                <a:latin typeface="Calibri" pitchFamily="34" charset="0"/>
              </a:rPr>
            </a:br>
            <a:endParaRPr lang="en-US" sz="2800" i="1" dirty="0">
              <a:solidFill>
                <a:schemeClr val="bg2">
                  <a:lumMod val="25000"/>
                </a:schemeClr>
              </a:solidFill>
              <a:latin typeface="Calibri" pitchFamily="34" charset="0"/>
            </a:endParaRPr>
          </a:p>
        </p:txBody>
      </p:sp>
      <p:sp>
        <p:nvSpPr>
          <p:cNvPr id="4" name="Footer Placeholder 3"/>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15750223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374" y="0"/>
            <a:ext cx="9144000" cy="1371600"/>
          </a:xfrm>
          <a:prstGeom prst="rect">
            <a:avLst/>
          </a:prstGeom>
          <a:solidFill>
            <a:schemeClr val="accent1">
              <a:lumMod val="75000"/>
            </a:schemeClr>
          </a:solidFill>
        </p:spPr>
        <p:txBody>
          <a:bodyPr anchor="ctr">
            <a:normAutofit/>
          </a:bodyPr>
          <a:lstStyle/>
          <a:p>
            <a:pPr algn="ctr">
              <a:defRPr/>
            </a:pPr>
            <a:r>
              <a:rPr lang="en-US" sz="3600" dirty="0">
                <a:solidFill>
                  <a:schemeClr val="bg1"/>
                </a:solidFill>
                <a:latin typeface="Candara" pitchFamily="34" charset="0"/>
              </a:rPr>
              <a:t>Project </a:t>
            </a:r>
            <a:r>
              <a:rPr lang="en-US" sz="3600" dirty="0" smtClean="0">
                <a:solidFill>
                  <a:schemeClr val="bg1"/>
                </a:solidFill>
                <a:latin typeface="Candara" pitchFamily="34" charset="0"/>
              </a:rPr>
              <a:t>Contacts at UNH</a:t>
            </a:r>
            <a:endParaRPr lang="en-US" sz="3600" dirty="0">
              <a:solidFill>
                <a:schemeClr val="bg1"/>
              </a:solidFill>
              <a:latin typeface="Candara" pitchFamily="34" charset="0"/>
            </a:endParaRPr>
          </a:p>
        </p:txBody>
      </p:sp>
      <p:sp>
        <p:nvSpPr>
          <p:cNvPr id="2" name="TextBox 1"/>
          <p:cNvSpPr txBox="1"/>
          <p:nvPr/>
        </p:nvSpPr>
        <p:spPr>
          <a:xfrm>
            <a:off x="838200" y="1583353"/>
            <a:ext cx="7696200" cy="4893647"/>
          </a:xfrm>
          <a:prstGeom prst="rect">
            <a:avLst/>
          </a:prstGeom>
          <a:noFill/>
        </p:spPr>
        <p:txBody>
          <a:bodyPr wrap="square" rtlCol="0">
            <a:spAutoFit/>
          </a:bodyPr>
          <a:lstStyle/>
          <a:p>
            <a:r>
              <a:rPr lang="en-US" sz="2400" dirty="0" smtClean="0">
                <a:latin typeface="Calibri" pitchFamily="34" charset="0"/>
                <a:cs typeface="Calibri" pitchFamily="34" charset="0"/>
              </a:rPr>
              <a:t>Fay Rubin, Principal Investigator, NHBMPP </a:t>
            </a:r>
          </a:p>
          <a:p>
            <a:r>
              <a:rPr lang="en-US" sz="2400" dirty="0" smtClean="0">
                <a:latin typeface="Calibri" pitchFamily="34" charset="0"/>
                <a:cs typeface="Calibri" pitchFamily="34" charset="0"/>
              </a:rPr>
              <a:t>and NH GRANIT Project Director</a:t>
            </a:r>
          </a:p>
          <a:p>
            <a:r>
              <a:rPr lang="en-US" sz="2400" dirty="0" smtClean="0">
                <a:latin typeface="Calibri" pitchFamily="34" charset="0"/>
                <a:cs typeface="Calibri" pitchFamily="34" charset="0"/>
                <a:hlinkClick r:id="rId3"/>
              </a:rPr>
              <a:t>fay.rubin@unh.edu</a:t>
            </a:r>
            <a:endParaRPr lang="en-US" sz="2400" dirty="0" smtClean="0">
              <a:latin typeface="Calibri" pitchFamily="34" charset="0"/>
              <a:cs typeface="Calibri" pitchFamily="34" charset="0"/>
            </a:endParaRPr>
          </a:p>
          <a:p>
            <a:endParaRPr lang="en-US" sz="2400" dirty="0">
              <a:latin typeface="Calibri" pitchFamily="34" charset="0"/>
              <a:cs typeface="Calibri" pitchFamily="34" charset="0"/>
            </a:endParaRPr>
          </a:p>
          <a:p>
            <a:r>
              <a:rPr lang="en-US" sz="2400" dirty="0" smtClean="0">
                <a:latin typeface="Calibri" pitchFamily="34" charset="0"/>
                <a:cs typeface="Calibri" pitchFamily="34" charset="0"/>
              </a:rPr>
              <a:t>Scott </a:t>
            </a:r>
            <a:r>
              <a:rPr lang="en-US" sz="2400" dirty="0" err="1" smtClean="0">
                <a:latin typeface="Calibri" pitchFamily="34" charset="0"/>
                <a:cs typeface="Calibri" pitchFamily="34" charset="0"/>
              </a:rPr>
              <a:t>Valcourt</a:t>
            </a:r>
            <a:r>
              <a:rPr lang="en-US" sz="2400" dirty="0" smtClean="0">
                <a:latin typeface="Calibri" pitchFamily="34" charset="0"/>
                <a:cs typeface="Calibri" pitchFamily="34" charset="0"/>
              </a:rPr>
              <a:t>, co-Principal Investigator, NHBMPP</a:t>
            </a:r>
          </a:p>
          <a:p>
            <a:r>
              <a:rPr lang="en-US" sz="2400" dirty="0">
                <a:latin typeface="Calibri" pitchFamily="34" charset="0"/>
                <a:cs typeface="Calibri" pitchFamily="34" charset="0"/>
              </a:rPr>
              <a:t>a</a:t>
            </a:r>
            <a:r>
              <a:rPr lang="en-US" sz="2400" dirty="0" smtClean="0">
                <a:latin typeface="Calibri" pitchFamily="34" charset="0"/>
                <a:cs typeface="Calibri" pitchFamily="34" charset="0"/>
              </a:rPr>
              <a:t>nd Director of Strategic Technology</a:t>
            </a:r>
          </a:p>
          <a:p>
            <a:r>
              <a:rPr lang="en-US" sz="2400" dirty="0">
                <a:latin typeface="Calibri" pitchFamily="34" charset="0"/>
                <a:cs typeface="Calibri" pitchFamily="34" charset="0"/>
                <a:hlinkClick r:id="rId4"/>
              </a:rPr>
              <a:t>s</a:t>
            </a:r>
            <a:r>
              <a:rPr lang="en-US" sz="2400" dirty="0" smtClean="0">
                <a:latin typeface="Calibri" pitchFamily="34" charset="0"/>
                <a:cs typeface="Calibri" pitchFamily="34" charset="0"/>
                <a:hlinkClick r:id="rId4"/>
              </a:rPr>
              <a:t>cott.valcourt@unh.edu</a:t>
            </a:r>
            <a:endParaRPr lang="en-US" sz="2400" dirty="0" smtClean="0">
              <a:latin typeface="Calibri" pitchFamily="34" charset="0"/>
              <a:cs typeface="Calibri" pitchFamily="34" charset="0"/>
            </a:endParaRPr>
          </a:p>
          <a:p>
            <a:endParaRPr lang="en-US" sz="2400" dirty="0">
              <a:latin typeface="Calibri" pitchFamily="34" charset="0"/>
              <a:cs typeface="Calibri" pitchFamily="34" charset="0"/>
            </a:endParaRPr>
          </a:p>
          <a:p>
            <a:r>
              <a:rPr lang="en-US" sz="2400" dirty="0" smtClean="0">
                <a:latin typeface="Calibri" pitchFamily="34" charset="0"/>
                <a:cs typeface="Calibri" pitchFamily="34" charset="0"/>
              </a:rPr>
              <a:t>Michael Blair, Project Coordinator, NHBMPP</a:t>
            </a:r>
            <a:endParaRPr lang="en-US" sz="2400" dirty="0">
              <a:latin typeface="Calibri" pitchFamily="34" charset="0"/>
              <a:cs typeface="Calibri" pitchFamily="34" charset="0"/>
            </a:endParaRPr>
          </a:p>
          <a:p>
            <a:r>
              <a:rPr lang="en-US" sz="2400" dirty="0" smtClean="0">
                <a:latin typeface="Calibri" pitchFamily="34" charset="0"/>
                <a:cs typeface="Calibri" pitchFamily="34" charset="0"/>
                <a:hlinkClick r:id="rId5"/>
              </a:rPr>
              <a:t>michael.blair@unh.edu</a:t>
            </a:r>
            <a:endParaRPr lang="en-US" sz="2400" dirty="0" smtClean="0">
              <a:latin typeface="Calibri" pitchFamily="34" charset="0"/>
              <a:cs typeface="Calibri" pitchFamily="34" charset="0"/>
            </a:endParaRPr>
          </a:p>
          <a:p>
            <a:endParaRPr lang="en-US" sz="2400" dirty="0">
              <a:latin typeface="Calibri" pitchFamily="34" charset="0"/>
              <a:cs typeface="Calibri" pitchFamily="34" charset="0"/>
            </a:endParaRPr>
          </a:p>
          <a:p>
            <a:r>
              <a:rPr lang="en-US" sz="2400" dirty="0" smtClean="0">
                <a:latin typeface="Calibri" pitchFamily="34" charset="0"/>
                <a:cs typeface="Calibri" pitchFamily="34" charset="0"/>
              </a:rPr>
              <a:t>David Foote, Manager, Broadband Planning, NHBMPP</a:t>
            </a:r>
          </a:p>
          <a:p>
            <a:r>
              <a:rPr lang="en-US" sz="2400" dirty="0" smtClean="0">
                <a:latin typeface="Calibri" pitchFamily="34" charset="0"/>
                <a:cs typeface="Calibri" pitchFamily="34" charset="0"/>
                <a:hlinkClick r:id="rId6"/>
              </a:rPr>
              <a:t>david.foote@unh.edu</a:t>
            </a:r>
            <a:endParaRPr lang="en-US" sz="2400" dirty="0" smtClean="0">
              <a:latin typeface="Calibri" pitchFamily="34" charset="0"/>
              <a:cs typeface="Calibri" pitchFamily="34" charset="0"/>
            </a:endParaRPr>
          </a:p>
        </p:txBody>
      </p:sp>
      <p:sp>
        <p:nvSpPr>
          <p:cNvPr id="3" name="Footer Placeholder 2"/>
          <p:cNvSpPr>
            <a:spLocks noGrp="1"/>
          </p:cNvSpPr>
          <p:nvPr>
            <p:ph type="ftr" sz="quarter" idx="11"/>
          </p:nvPr>
        </p:nvSpPr>
        <p:spPr/>
        <p:txBody>
          <a:bodyPr/>
          <a:lstStyle/>
          <a:p>
            <a:pPr>
              <a:defRPr/>
            </a:pPr>
            <a:r>
              <a:rPr lang="en-US" smtClean="0"/>
              <a:t>iwantbroadbandnh.org</a:t>
            </a:r>
            <a:endParaRPr lang="en-US"/>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533400" y="2819400"/>
            <a:ext cx="5334000" cy="1938992"/>
          </a:xfrm>
          <a:prstGeom prst="rect">
            <a:avLst/>
          </a:prstGeom>
          <a:noFill/>
          <a:ln w="9525">
            <a:noFill/>
            <a:miter lim="800000"/>
            <a:headEnd/>
            <a:tailEnd/>
          </a:ln>
        </p:spPr>
        <p:txBody>
          <a:bodyPr>
            <a:spAutoFit/>
          </a:bodyPr>
          <a:lstStyle/>
          <a:p>
            <a:pPr algn="ctr"/>
            <a:r>
              <a:rPr lang="en-US" sz="6000" b="1" i="1" dirty="0" smtClean="0">
                <a:solidFill>
                  <a:schemeClr val="bg2">
                    <a:lumMod val="25000"/>
                  </a:schemeClr>
                </a:solidFill>
                <a:latin typeface="Calibri" pitchFamily="34" charset="0"/>
              </a:rPr>
              <a:t>Broadband</a:t>
            </a:r>
          </a:p>
          <a:p>
            <a:pPr algn="ctr"/>
            <a:r>
              <a:rPr lang="en-US" sz="6000" b="1" i="1" dirty="0" smtClean="0">
                <a:solidFill>
                  <a:schemeClr val="bg2">
                    <a:lumMod val="25000"/>
                  </a:schemeClr>
                </a:solidFill>
                <a:latin typeface="Calibri" pitchFamily="34" charset="0"/>
              </a:rPr>
              <a:t>Planning</a:t>
            </a:r>
            <a:endParaRPr lang="en-US" sz="6000" b="1" i="1" dirty="0">
              <a:solidFill>
                <a:schemeClr val="bg2">
                  <a:lumMod val="25000"/>
                </a:schemeClr>
              </a:solidFill>
              <a:latin typeface="Calibri" pitchFamily="34" charset="0"/>
            </a:endParaRP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948" y="472440"/>
            <a:ext cx="5032452" cy="1676400"/>
          </a:xfrm>
          <a:prstGeom prst="rect">
            <a:avLst/>
          </a:prstGeom>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27158421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144000" cy="1066800"/>
          </a:xfrm>
          <a:solidFill>
            <a:schemeClr val="accent1">
              <a:lumMod val="75000"/>
            </a:schemeClr>
          </a:solidFill>
          <a:effectLst/>
        </p:spPr>
        <p:txBody>
          <a:bodyPr anchor="ctr">
            <a:normAutofit/>
          </a:bodyPr>
          <a:lstStyle/>
          <a:p>
            <a:pPr marL="0" indent="0" algn="ctr" eaLnBrk="1" hangingPunct="1">
              <a:buNone/>
              <a:defRPr/>
            </a:pPr>
            <a:r>
              <a:rPr lang="en-US" sz="3600" b="0" dirty="0" smtClean="0">
                <a:solidFill>
                  <a:srgbClr val="F2F2F2"/>
                </a:solidFill>
                <a:effectLst/>
                <a:latin typeface="Candara" pitchFamily="34" charset="0"/>
                <a:cs typeface="Arial" charset="0"/>
              </a:rPr>
              <a:t>Broadband Planning </a:t>
            </a:r>
          </a:p>
        </p:txBody>
      </p:sp>
      <p:sp>
        <p:nvSpPr>
          <p:cNvPr id="3" name="Rectangle 2"/>
          <p:cNvSpPr/>
          <p:nvPr/>
        </p:nvSpPr>
        <p:spPr>
          <a:xfrm>
            <a:off x="152400" y="1197620"/>
            <a:ext cx="8839200" cy="4893647"/>
          </a:xfrm>
          <a:prstGeom prst="rect">
            <a:avLst/>
          </a:prstGeom>
        </p:spPr>
        <p:txBody>
          <a:bodyPr wrap="square">
            <a:spAutoFit/>
          </a:bodyPr>
          <a:lstStyle/>
          <a:p>
            <a:endParaRPr lang="en-US" sz="3200" b="1" dirty="0">
              <a:solidFill>
                <a:schemeClr val="bg2">
                  <a:lumMod val="25000"/>
                </a:schemeClr>
              </a:solidFill>
              <a:latin typeface="Calibri" pitchFamily="34" charset="0"/>
              <a:cs typeface="Calibri" pitchFamily="34" charset="0"/>
            </a:endParaRPr>
          </a:p>
          <a:p>
            <a:pPr marL="571500" lvl="2"/>
            <a:r>
              <a:rPr lang="en-US" sz="2800" dirty="0">
                <a:solidFill>
                  <a:schemeClr val="bg2">
                    <a:lumMod val="25000"/>
                  </a:schemeClr>
                </a:solidFill>
                <a:latin typeface="Calibri" pitchFamily="34" charset="0"/>
              </a:rPr>
              <a:t>Develop nine regional broadband plans that will be </a:t>
            </a:r>
            <a:r>
              <a:rPr lang="en-US" sz="2800" dirty="0" smtClean="0">
                <a:solidFill>
                  <a:schemeClr val="bg2">
                    <a:lumMod val="25000"/>
                  </a:schemeClr>
                </a:solidFill>
                <a:latin typeface="Calibri" pitchFamily="34" charset="0"/>
              </a:rPr>
              <a:t>consolidated </a:t>
            </a:r>
            <a:r>
              <a:rPr lang="en-US" sz="2800" dirty="0">
                <a:solidFill>
                  <a:schemeClr val="bg2">
                    <a:lumMod val="25000"/>
                  </a:schemeClr>
                </a:solidFill>
                <a:latin typeface="Calibri" pitchFamily="34" charset="0"/>
              </a:rPr>
              <a:t>into </a:t>
            </a:r>
            <a:r>
              <a:rPr lang="en-US" sz="2800" dirty="0" smtClean="0">
                <a:solidFill>
                  <a:schemeClr val="bg2">
                    <a:lumMod val="25000"/>
                  </a:schemeClr>
                </a:solidFill>
                <a:latin typeface="Calibri" pitchFamily="34" charset="0"/>
              </a:rPr>
              <a:t>a statewide </a:t>
            </a:r>
            <a:r>
              <a:rPr lang="en-US" sz="2800" dirty="0">
                <a:solidFill>
                  <a:schemeClr val="bg2">
                    <a:lumMod val="25000"/>
                  </a:schemeClr>
                </a:solidFill>
                <a:latin typeface="Calibri" pitchFamily="34" charset="0"/>
              </a:rPr>
              <a:t>broadband </a:t>
            </a:r>
            <a:r>
              <a:rPr lang="en-US" sz="2800" dirty="0" smtClean="0">
                <a:solidFill>
                  <a:schemeClr val="bg2">
                    <a:lumMod val="25000"/>
                  </a:schemeClr>
                </a:solidFill>
                <a:latin typeface="Calibri" pitchFamily="34" charset="0"/>
              </a:rPr>
              <a:t>plan</a:t>
            </a:r>
          </a:p>
          <a:p>
            <a:pPr marL="571500" lvl="2"/>
            <a:endParaRPr lang="en-US" sz="2800" dirty="0" smtClean="0">
              <a:solidFill>
                <a:schemeClr val="bg2">
                  <a:lumMod val="25000"/>
                </a:schemeClr>
              </a:solidFill>
              <a:latin typeface="Calibri" pitchFamily="34" charset="0"/>
            </a:endParaRPr>
          </a:p>
          <a:p>
            <a:pPr marL="1028700" lvl="2" indent="-457200">
              <a:buClr>
                <a:srgbClr val="FF0000"/>
              </a:buClr>
              <a:buFont typeface="Arial" pitchFamily="34" charset="0"/>
              <a:buChar char="•"/>
            </a:pPr>
            <a:r>
              <a:rPr lang="en-US" sz="2800" dirty="0">
                <a:solidFill>
                  <a:schemeClr val="bg2">
                    <a:lumMod val="25000"/>
                  </a:schemeClr>
                </a:solidFill>
                <a:latin typeface="Calibri" pitchFamily="34" charset="0"/>
              </a:rPr>
              <a:t>Coordinated by 9 Regional Planning </a:t>
            </a:r>
            <a:r>
              <a:rPr lang="en-US" sz="2800" dirty="0" smtClean="0">
                <a:solidFill>
                  <a:schemeClr val="bg2">
                    <a:lumMod val="25000"/>
                  </a:schemeClr>
                </a:solidFill>
                <a:latin typeface="Calibri" pitchFamily="34" charset="0"/>
              </a:rPr>
              <a:t>Commissions</a:t>
            </a:r>
          </a:p>
          <a:p>
            <a:pPr marL="1028700" lvl="2" indent="-457200">
              <a:buClr>
                <a:srgbClr val="FF0000"/>
              </a:buClr>
              <a:buFont typeface="Arial" pitchFamily="34" charset="0"/>
              <a:buChar char="•"/>
            </a:pPr>
            <a:r>
              <a:rPr lang="en-US" sz="2800" dirty="0">
                <a:solidFill>
                  <a:schemeClr val="bg2">
                    <a:lumMod val="25000"/>
                  </a:schemeClr>
                </a:solidFill>
                <a:latin typeface="Calibri" pitchFamily="34" charset="0"/>
              </a:rPr>
              <a:t>Form </a:t>
            </a:r>
            <a:r>
              <a:rPr lang="en-US" sz="2800" dirty="0" smtClean="0">
                <a:solidFill>
                  <a:schemeClr val="bg2">
                    <a:lumMod val="25000"/>
                  </a:schemeClr>
                </a:solidFill>
                <a:latin typeface="Calibri" pitchFamily="34" charset="0"/>
              </a:rPr>
              <a:t>Regional </a:t>
            </a:r>
            <a:r>
              <a:rPr lang="en-US" sz="2800" dirty="0">
                <a:solidFill>
                  <a:schemeClr val="bg2">
                    <a:lumMod val="25000"/>
                  </a:schemeClr>
                </a:solidFill>
                <a:latin typeface="Calibri" pitchFamily="34" charset="0"/>
              </a:rPr>
              <a:t>Broadband Stakeholder </a:t>
            </a:r>
            <a:r>
              <a:rPr lang="en-US" sz="2800" dirty="0" smtClean="0">
                <a:solidFill>
                  <a:schemeClr val="bg2">
                    <a:lumMod val="25000"/>
                  </a:schemeClr>
                </a:solidFill>
                <a:latin typeface="Calibri" pitchFamily="34" charset="0"/>
              </a:rPr>
              <a:t>Groups</a:t>
            </a:r>
            <a:endParaRPr lang="en-US" sz="2800" dirty="0">
              <a:solidFill>
                <a:schemeClr val="bg2">
                  <a:lumMod val="25000"/>
                </a:schemeClr>
              </a:solidFill>
              <a:latin typeface="Calibri" pitchFamily="34" charset="0"/>
            </a:endParaRPr>
          </a:p>
          <a:p>
            <a:pPr marL="1028700" lvl="2" indent="-457200">
              <a:buClr>
                <a:srgbClr val="FF0000"/>
              </a:buClr>
              <a:buFont typeface="Arial" pitchFamily="34" charset="0"/>
              <a:buChar char="•"/>
            </a:pPr>
            <a:r>
              <a:rPr lang="en-US" sz="2800" dirty="0" smtClean="0">
                <a:solidFill>
                  <a:schemeClr val="bg2">
                    <a:lumMod val="25000"/>
                  </a:schemeClr>
                </a:solidFill>
                <a:latin typeface="Calibri" pitchFamily="34" charset="0"/>
              </a:rPr>
              <a:t>Assess community and regional </a:t>
            </a:r>
            <a:r>
              <a:rPr lang="en-US" sz="2800" dirty="0">
                <a:solidFill>
                  <a:schemeClr val="bg2">
                    <a:lumMod val="25000"/>
                  </a:schemeClr>
                </a:solidFill>
                <a:latin typeface="Calibri" pitchFamily="34" charset="0"/>
              </a:rPr>
              <a:t>broadband needs and </a:t>
            </a:r>
            <a:r>
              <a:rPr lang="en-US" sz="2800" dirty="0" smtClean="0">
                <a:solidFill>
                  <a:schemeClr val="bg2">
                    <a:lumMod val="25000"/>
                  </a:schemeClr>
                </a:solidFill>
                <a:latin typeface="Calibri" pitchFamily="34" charset="0"/>
              </a:rPr>
              <a:t>barriers</a:t>
            </a:r>
          </a:p>
          <a:p>
            <a:pPr marL="1028700" lvl="2" indent="-457200">
              <a:buClr>
                <a:srgbClr val="FF0000"/>
              </a:buClr>
              <a:buFont typeface="Arial" pitchFamily="34" charset="0"/>
              <a:buChar char="•"/>
            </a:pPr>
            <a:r>
              <a:rPr lang="en-US" sz="2800" dirty="0">
                <a:solidFill>
                  <a:schemeClr val="bg2">
                    <a:lumMod val="25000"/>
                  </a:schemeClr>
                </a:solidFill>
                <a:latin typeface="Calibri" pitchFamily="34" charset="0"/>
              </a:rPr>
              <a:t>Utilize data </a:t>
            </a:r>
            <a:r>
              <a:rPr lang="en-US" sz="2800" dirty="0" smtClean="0">
                <a:solidFill>
                  <a:schemeClr val="bg2">
                    <a:lumMod val="25000"/>
                  </a:schemeClr>
                </a:solidFill>
                <a:latin typeface="Calibri" pitchFamily="34" charset="0"/>
              </a:rPr>
              <a:t>collected from stakeholders </a:t>
            </a:r>
            <a:r>
              <a:rPr lang="en-US" sz="2800" dirty="0">
                <a:solidFill>
                  <a:schemeClr val="bg2">
                    <a:lumMod val="25000"/>
                  </a:schemeClr>
                </a:solidFill>
                <a:latin typeface="Calibri" pitchFamily="34" charset="0"/>
              </a:rPr>
              <a:t>and mapping </a:t>
            </a:r>
            <a:r>
              <a:rPr lang="en-US" sz="2800" dirty="0" smtClean="0">
                <a:solidFill>
                  <a:schemeClr val="bg2">
                    <a:lumMod val="25000"/>
                  </a:schemeClr>
                </a:solidFill>
                <a:latin typeface="Calibri" pitchFamily="34" charset="0"/>
              </a:rPr>
              <a:t>components to develop strategies </a:t>
            </a:r>
            <a:r>
              <a:rPr lang="en-US" sz="2800" dirty="0">
                <a:solidFill>
                  <a:schemeClr val="bg2">
                    <a:lumMod val="25000"/>
                  </a:schemeClr>
                </a:solidFill>
                <a:latin typeface="Calibri" pitchFamily="34" charset="0"/>
              </a:rPr>
              <a:t>for addressing broadband </a:t>
            </a:r>
            <a:r>
              <a:rPr lang="en-US" sz="2800" dirty="0" smtClean="0">
                <a:solidFill>
                  <a:schemeClr val="bg2">
                    <a:lumMod val="25000"/>
                  </a:schemeClr>
                </a:solidFill>
                <a:latin typeface="Calibri" pitchFamily="34" charset="0"/>
              </a:rPr>
              <a:t>barriers</a:t>
            </a:r>
            <a:endParaRPr lang="en-US" sz="2800" dirty="0">
              <a:solidFill>
                <a:schemeClr val="bg2">
                  <a:lumMod val="25000"/>
                </a:schemeClr>
              </a:solidFill>
              <a:latin typeface="Calibri" pitchFamily="34" charset="0"/>
            </a:endParaRPr>
          </a:p>
        </p:txBody>
      </p:sp>
      <p:sp>
        <p:nvSpPr>
          <p:cNvPr id="4" name="Footer Placeholder 3"/>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11199873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p:spPr>
        <p:txBody>
          <a:bodyPr>
            <a:normAutofit fontScale="90000"/>
          </a:bodyPr>
          <a:lstStyle/>
          <a:p>
            <a:pPr marL="0" indent="0" algn="ctr" eaLnBrk="1" hangingPunct="1">
              <a:buNone/>
              <a:defRPr/>
            </a:pPr>
            <a:r>
              <a:rPr lang="en-US" sz="4000" b="0" dirty="0" smtClean="0">
                <a:solidFill>
                  <a:srgbClr val="F2F2F2"/>
                </a:solidFill>
                <a:effectLst/>
                <a:latin typeface="Candara" pitchFamily="34" charset="0"/>
                <a:cs typeface="Arial" charset="0"/>
              </a:rPr>
              <a:t>Broadband Planning</a:t>
            </a:r>
            <a:r>
              <a:rPr lang="en-US" sz="3600" b="0" dirty="0" smtClean="0">
                <a:solidFill>
                  <a:srgbClr val="F2F2F2"/>
                </a:solidFill>
                <a:effectLst/>
                <a:latin typeface="Candara" pitchFamily="34" charset="0"/>
                <a:cs typeface="Arial" charset="0"/>
              </a:rPr>
              <a:t> – </a:t>
            </a:r>
            <a:br>
              <a:rPr lang="en-US" sz="3600" b="0" dirty="0" smtClean="0">
                <a:solidFill>
                  <a:srgbClr val="F2F2F2"/>
                </a:solidFill>
                <a:effectLst/>
                <a:latin typeface="Candara" pitchFamily="34" charset="0"/>
                <a:cs typeface="Arial" charset="0"/>
              </a:rPr>
            </a:br>
            <a:r>
              <a:rPr lang="en-US" sz="3600" b="0" dirty="0" smtClean="0">
                <a:solidFill>
                  <a:srgbClr val="F2F2F2"/>
                </a:solidFill>
                <a:effectLst/>
                <a:latin typeface="Candara" pitchFamily="34" charset="0"/>
                <a:cs typeface="Arial" charset="0"/>
              </a:rPr>
              <a:t>Status</a:t>
            </a:r>
          </a:p>
        </p:txBody>
      </p:sp>
      <p:sp>
        <p:nvSpPr>
          <p:cNvPr id="3" name="Rectangle 2"/>
          <p:cNvSpPr/>
          <p:nvPr/>
        </p:nvSpPr>
        <p:spPr>
          <a:xfrm>
            <a:off x="0" y="990600"/>
            <a:ext cx="5181600" cy="6186309"/>
          </a:xfrm>
          <a:prstGeom prst="rect">
            <a:avLst/>
          </a:prstGeom>
        </p:spPr>
        <p:txBody>
          <a:bodyPr wrap="square">
            <a:spAutoFit/>
          </a:bodyPr>
          <a:lstStyle/>
          <a:p>
            <a:r>
              <a:rPr lang="en-US" sz="3200" b="1" dirty="0" smtClean="0">
                <a:solidFill>
                  <a:schemeClr val="bg2">
                    <a:lumMod val="25000"/>
                  </a:schemeClr>
                </a:solidFill>
                <a:latin typeface="Calibri" pitchFamily="34" charset="0"/>
                <a:cs typeface="Calibri" pitchFamily="34" charset="0"/>
              </a:rPr>
              <a:t>  </a:t>
            </a:r>
            <a:endParaRPr lang="en-US" sz="2800" b="1" dirty="0" smtClean="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Regional </a:t>
            </a:r>
            <a:r>
              <a:rPr lang="en-US" sz="2800" dirty="0">
                <a:solidFill>
                  <a:schemeClr val="bg2">
                    <a:lumMod val="25000"/>
                  </a:schemeClr>
                </a:solidFill>
                <a:latin typeface="Calibri" pitchFamily="34" charset="0"/>
              </a:rPr>
              <a:t>Broadband </a:t>
            </a:r>
            <a:r>
              <a:rPr lang="en-US" sz="2800" dirty="0" smtClean="0">
                <a:solidFill>
                  <a:schemeClr val="bg2">
                    <a:lumMod val="25000"/>
                  </a:schemeClr>
                </a:solidFill>
                <a:latin typeface="Calibri" pitchFamily="34" charset="0"/>
              </a:rPr>
              <a:t>Stakeholder </a:t>
            </a:r>
            <a:r>
              <a:rPr lang="en-US" sz="2800" dirty="0">
                <a:solidFill>
                  <a:schemeClr val="bg2">
                    <a:lumMod val="25000"/>
                  </a:schemeClr>
                </a:solidFill>
                <a:latin typeface="Calibri" pitchFamily="34" charset="0"/>
              </a:rPr>
              <a:t>Groups (BSGs) </a:t>
            </a:r>
            <a:r>
              <a:rPr lang="en-US" sz="2800" dirty="0" smtClean="0">
                <a:solidFill>
                  <a:schemeClr val="bg2">
                    <a:lumMod val="25000"/>
                  </a:schemeClr>
                </a:solidFill>
                <a:latin typeface="Calibri" pitchFamily="34" charset="0"/>
              </a:rPr>
              <a:t>                        established; meet </a:t>
            </a:r>
            <a:r>
              <a:rPr lang="en-US" sz="2800" dirty="0">
                <a:solidFill>
                  <a:schemeClr val="bg2">
                    <a:lumMod val="25000"/>
                  </a:schemeClr>
                </a:solidFill>
                <a:latin typeface="Calibri" pitchFamily="34" charset="0"/>
              </a:rPr>
              <a:t>quarterly</a:t>
            </a:r>
            <a:br>
              <a:rPr lang="en-US" sz="2800" dirty="0">
                <a:solidFill>
                  <a:schemeClr val="bg2">
                    <a:lumMod val="25000"/>
                  </a:schemeClr>
                </a:solidFill>
                <a:latin typeface="Calibri" pitchFamily="34" charset="0"/>
              </a:rPr>
            </a:b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a:solidFill>
                  <a:schemeClr val="bg2">
                    <a:lumMod val="25000"/>
                  </a:schemeClr>
                </a:solidFill>
                <a:latin typeface="Calibri" pitchFamily="34" charset="0"/>
              </a:rPr>
              <a:t>Identified regional broadband needs and barriers </a:t>
            </a:r>
            <a:br>
              <a:rPr lang="en-US" sz="2800" dirty="0">
                <a:solidFill>
                  <a:schemeClr val="bg2">
                    <a:lumMod val="25000"/>
                  </a:schemeClr>
                </a:solidFill>
                <a:latin typeface="Calibri" pitchFamily="34" charset="0"/>
              </a:rPr>
            </a:b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a:solidFill>
                  <a:schemeClr val="bg2">
                    <a:lumMod val="25000"/>
                  </a:schemeClr>
                </a:solidFill>
                <a:latin typeface="Calibri" pitchFamily="34" charset="0"/>
              </a:rPr>
              <a:t>Developed outline of regional plan content </a:t>
            </a:r>
            <a:br>
              <a:rPr lang="en-US" sz="2800" dirty="0">
                <a:solidFill>
                  <a:schemeClr val="bg2">
                    <a:lumMod val="25000"/>
                  </a:schemeClr>
                </a:solidFill>
                <a:latin typeface="Calibri" pitchFamily="34" charset="0"/>
              </a:rPr>
            </a:br>
            <a:endParaRPr lang="en-US" sz="2800" dirty="0">
              <a:solidFill>
                <a:schemeClr val="bg2">
                  <a:lumMod val="25000"/>
                </a:schemeClr>
              </a:solidFill>
              <a:latin typeface="Calibri" pitchFamily="34" charset="0"/>
            </a:endParaRPr>
          </a:p>
          <a:p>
            <a:pPr marL="571500" lvl="1" indent="-457200">
              <a:buClr>
                <a:srgbClr val="FF0000"/>
              </a:buClr>
              <a:buFont typeface="Arial" pitchFamily="34" charset="0"/>
              <a:buChar char="•"/>
            </a:pPr>
            <a:r>
              <a:rPr lang="en-US" sz="2800" dirty="0" smtClean="0">
                <a:solidFill>
                  <a:schemeClr val="bg2">
                    <a:lumMod val="25000"/>
                  </a:schemeClr>
                </a:solidFill>
                <a:latin typeface="Calibri" pitchFamily="34" charset="0"/>
              </a:rPr>
              <a:t>Each region holding </a:t>
            </a:r>
            <a:r>
              <a:rPr lang="en-US" sz="2800" dirty="0">
                <a:solidFill>
                  <a:schemeClr val="bg2">
                    <a:lumMod val="25000"/>
                  </a:schemeClr>
                </a:solidFill>
                <a:latin typeface="Calibri" pitchFamily="34" charset="0"/>
              </a:rPr>
              <a:t>first </a:t>
            </a:r>
            <a:r>
              <a:rPr lang="en-US" sz="2800" dirty="0" smtClean="0">
                <a:solidFill>
                  <a:schemeClr val="bg2">
                    <a:lumMod val="25000"/>
                  </a:schemeClr>
                </a:solidFill>
                <a:latin typeface="Calibri" pitchFamily="34" charset="0"/>
              </a:rPr>
              <a:t>(of three) </a:t>
            </a:r>
            <a:r>
              <a:rPr lang="en-US" sz="2800" dirty="0">
                <a:solidFill>
                  <a:schemeClr val="bg2">
                    <a:lumMod val="25000"/>
                  </a:schemeClr>
                </a:solidFill>
                <a:latin typeface="Calibri" pitchFamily="34" charset="0"/>
              </a:rPr>
              <a:t>p</a:t>
            </a:r>
            <a:r>
              <a:rPr lang="en-US" sz="2800" dirty="0" smtClean="0">
                <a:solidFill>
                  <a:schemeClr val="bg2">
                    <a:lumMod val="25000"/>
                  </a:schemeClr>
                </a:solidFill>
                <a:latin typeface="Calibri" pitchFamily="34" charset="0"/>
              </a:rPr>
              <a:t>ublic </a:t>
            </a:r>
            <a:r>
              <a:rPr lang="en-US" sz="2800" dirty="0">
                <a:solidFill>
                  <a:schemeClr val="bg2">
                    <a:lumMod val="25000"/>
                  </a:schemeClr>
                </a:solidFill>
                <a:latin typeface="Calibri" pitchFamily="34" charset="0"/>
              </a:rPr>
              <a:t>f</a:t>
            </a:r>
            <a:r>
              <a:rPr lang="en-US" sz="2800" dirty="0" smtClean="0">
                <a:solidFill>
                  <a:schemeClr val="bg2">
                    <a:lumMod val="25000"/>
                  </a:schemeClr>
                </a:solidFill>
                <a:latin typeface="Calibri" pitchFamily="34" charset="0"/>
              </a:rPr>
              <a:t>orums</a:t>
            </a:r>
            <a:r>
              <a:rPr lang="en-US" sz="2800" b="1" dirty="0">
                <a:solidFill>
                  <a:schemeClr val="bg2">
                    <a:lumMod val="25000"/>
                  </a:schemeClr>
                </a:solidFill>
                <a:latin typeface="Calibri" pitchFamily="34" charset="0"/>
              </a:rPr>
              <a:t/>
            </a:r>
            <a:br>
              <a:rPr lang="en-US" sz="2800" b="1" dirty="0">
                <a:solidFill>
                  <a:schemeClr val="bg2">
                    <a:lumMod val="25000"/>
                  </a:schemeClr>
                </a:solidFill>
                <a:latin typeface="Calibri" pitchFamily="34" charset="0"/>
              </a:rPr>
            </a:br>
            <a:endParaRPr lang="en-US" sz="2800" b="1" dirty="0">
              <a:solidFill>
                <a:schemeClr val="bg2">
                  <a:lumMod val="25000"/>
                </a:schemeClr>
              </a:solidFill>
              <a:latin typeface="Calibri" pitchFamily="34" charset="0"/>
            </a:endParaRPr>
          </a:p>
        </p:txBody>
      </p:sp>
      <p:pic>
        <p:nvPicPr>
          <p:cNvPr id="4" name="Picture 6" descr="2012-09-27_18-33-07_185.jpg"/>
          <p:cNvPicPr>
            <a:picLocks noChangeAspect="1"/>
          </p:cNvPicPr>
          <p:nvPr/>
        </p:nvPicPr>
        <p:blipFill>
          <a:blip r:embed="rId3" cstate="print">
            <a:extLst>
              <a:ext uri="{28A0092B-C50C-407E-A947-70E740481C1C}">
                <a14:useLocalDpi xmlns="" xmlns:a14="http://schemas.microsoft.com/office/drawing/2010/main" val="0"/>
              </a:ext>
            </a:extLst>
          </a:blip>
          <a:srcRect t="25189"/>
          <a:stretch>
            <a:fillRect/>
          </a:stretch>
        </p:blipFill>
        <p:spPr bwMode="auto">
          <a:xfrm>
            <a:off x="4953000" y="1066800"/>
            <a:ext cx="41148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486400" y="3352800"/>
            <a:ext cx="3352800" cy="1200329"/>
          </a:xfrm>
          <a:prstGeom prst="rect">
            <a:avLst/>
          </a:prstGeom>
          <a:noFill/>
          <a:ln>
            <a:solidFill>
              <a:schemeClr val="accent1"/>
            </a:solidFill>
          </a:ln>
        </p:spPr>
        <p:txBody>
          <a:bodyPr wrap="square" rtlCol="0">
            <a:spAutoFit/>
          </a:bodyPr>
          <a:lstStyle/>
          <a:p>
            <a:pPr algn="ctr" eaLnBrk="1" hangingPunct="1"/>
            <a:r>
              <a:rPr lang="en-US" b="1" dirty="0">
                <a:latin typeface="Calibri" pitchFamily="34" charset="0"/>
              </a:rPr>
              <a:t>Southwest Region Public Broadband Forum </a:t>
            </a:r>
            <a:r>
              <a:rPr lang="en-US" dirty="0">
                <a:latin typeface="Calibri" pitchFamily="34" charset="0"/>
              </a:rPr>
              <a:t/>
            </a:r>
            <a:br>
              <a:rPr lang="en-US" dirty="0">
                <a:latin typeface="Calibri" pitchFamily="34" charset="0"/>
              </a:rPr>
            </a:br>
            <a:r>
              <a:rPr lang="en-US" i="1" dirty="0">
                <a:latin typeface="Calibri" pitchFamily="34" charset="0"/>
              </a:rPr>
              <a:t>September 27, 2012 at the Dublin Public Library</a:t>
            </a:r>
          </a:p>
        </p:txBody>
      </p:sp>
      <p:sp>
        <p:nvSpPr>
          <p:cNvPr id="6" name="Footer Placeholder 5"/>
          <p:cNvSpPr>
            <a:spLocks noGrp="1"/>
          </p:cNvSpPr>
          <p:nvPr>
            <p:ph type="ftr" sz="quarter" idx="15"/>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2135710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533400" y="2819400"/>
            <a:ext cx="5334000" cy="2862322"/>
          </a:xfrm>
          <a:prstGeom prst="rect">
            <a:avLst/>
          </a:prstGeom>
          <a:noFill/>
          <a:ln w="9525">
            <a:noFill/>
            <a:miter lim="800000"/>
            <a:headEnd/>
            <a:tailEnd/>
          </a:ln>
        </p:spPr>
        <p:txBody>
          <a:bodyPr>
            <a:spAutoFit/>
          </a:bodyPr>
          <a:lstStyle/>
          <a:p>
            <a:pPr algn="ctr"/>
            <a:r>
              <a:rPr lang="en-US" sz="6000" b="1" i="1" dirty="0" smtClean="0">
                <a:solidFill>
                  <a:schemeClr val="bg2">
                    <a:lumMod val="25000"/>
                  </a:schemeClr>
                </a:solidFill>
                <a:latin typeface="Calibri" pitchFamily="34" charset="0"/>
              </a:rPr>
              <a:t>Broadband Capacity Building</a:t>
            </a:r>
            <a:endParaRPr lang="en-US" sz="6000" b="1" i="1" dirty="0">
              <a:solidFill>
                <a:schemeClr val="bg2">
                  <a:lumMod val="25000"/>
                </a:schemeClr>
              </a:solidFill>
              <a:latin typeface="Calibri" pitchFamily="34" charset="0"/>
            </a:endParaRP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34948" y="472440"/>
            <a:ext cx="5032452" cy="1676400"/>
          </a:xfrm>
          <a:prstGeom prst="rect">
            <a:avLst/>
          </a:prstGeom>
        </p:spPr>
      </p:pic>
      <p:sp>
        <p:nvSpPr>
          <p:cNvPr id="2" name="Footer Placeholder 1"/>
          <p:cNvSpPr>
            <a:spLocks noGrp="1"/>
          </p:cNvSpPr>
          <p:nvPr>
            <p:ph type="ftr" sz="quarter" idx="11"/>
          </p:nvPr>
        </p:nvSpPr>
        <p:spPr/>
        <p:txBody>
          <a:bodyPr/>
          <a:lstStyle/>
          <a:p>
            <a:pPr>
              <a:defRPr/>
            </a:pPr>
            <a:r>
              <a:rPr lang="en-US" smtClean="0"/>
              <a:t>iwantbroadbandnh.org</a:t>
            </a:r>
            <a:endParaRPr lang="en-US"/>
          </a:p>
        </p:txBody>
      </p:sp>
    </p:spTree>
    <p:extLst>
      <p:ext uri="{BB962C8B-B14F-4D97-AF65-F5344CB8AC3E}">
        <p14:creationId xmlns="" xmlns:p14="http://schemas.microsoft.com/office/powerpoint/2010/main" val="35049532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USESECONDARYMONITOR" val="True"/>
  <p:tag name="ANSWERNOWSTYLE" val="-1"/>
  <p:tag name="RESPCOUNTERFORMAT" val="0"/>
  <p:tag name="NUMRESPONSES" val="1"/>
  <p:tag name="CHARTVALUEFORMAT" val="0%"/>
  <p:tag name="AUTOUPDATEALIASES" val="True"/>
  <p:tag name="RACEANIMATIONSPEED" val="3"/>
  <p:tag name="MAXRESPONDERS" val="5"/>
  <p:tag name="BUBBLEGROUPING" val="3"/>
  <p:tag name="CUSTOMCELLBACKCOLOR1" val="-657956"/>
  <p:tag name="USESCHEMECOLORS" val="True"/>
  <p:tag name="GRIDOPACITY" val="90"/>
  <p:tag name="GRIDPOSITION" val="1"/>
  <p:tag name="RESETCHARTS" val="True"/>
  <p:tag name="INCLUDEPPT" val="True"/>
  <p:tag name="REALTIMEBACKUP" val="False"/>
  <p:tag name="CHARTSCALE" val="True"/>
  <p:tag name="FIBINCLUDEOTHER" val="True"/>
  <p:tag name="PRRESPONSE3" val="8"/>
  <p:tag name="PRRESPONSE7" val="4"/>
  <p:tag name="SHOWFLASHWARNING" val="True"/>
  <p:tag name="SECTOMILLISECCONVERTED" val="1"/>
  <p:tag name="SAVECSVWITHSESSION" val="True"/>
  <p:tag name="COUNTDOWNSTYLE" val="-1"/>
  <p:tag name="INPUTSOURCE" val="1"/>
  <p:tag name="AUTOADVANCE" val="False"/>
  <p:tag name="RACEENDPOINTS" val="100"/>
  <p:tag name="TEAMSINLEADERBOARD" val="5"/>
  <p:tag name="DEFAULTNUMTEAMS" val="5"/>
  <p:tag name="CUSTOMCELLBACKCOLOR3" val="-268652"/>
  <p:tag name="DISPLAYDEVICEID" val="True"/>
  <p:tag name="POLLINGCYCLE" val="2"/>
  <p:tag name="MULTIRESPDIVISOR" val="1"/>
  <p:tag name="INCORRECTPOINTVALUE" val="0"/>
  <p:tag name="ADVANCEDSETTINGSVIEW" val="False"/>
  <p:tag name="PRRESPONSE1" val="10"/>
  <p:tag name="PRRESPONSE6" val="5"/>
  <p:tag name="ALWAYSOPENPOLL" val="False"/>
  <p:tag name="SHOWBARVISIBLE" val="True"/>
  <p:tag name="ANSWERNOWTEXT" val="Answer Now"/>
  <p:tag name="ALLOWDUPLICATES" val="False"/>
  <p:tag name="ROTATIONINTERVAL" val="2"/>
  <p:tag name="PARTICIPANTSINLEADERBOARD" val="5"/>
  <p:tag name="CUSTOMGRIDBACKCOLOR" val="-722948"/>
  <p:tag name="DISPLAYNAME" val="True"/>
  <p:tag name="GRIDSIZE" val="{Width=800, Height=600}"/>
  <p:tag name="PARTLISTDEFAULT" val="1"/>
  <p:tag name="ZEROBASED" val="False"/>
  <p:tag name="FIBDISPLAYKEYWORDS" val="True"/>
  <p:tag name="PRRESPONSE8" val="3"/>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Leveraging Broadband to Promote Economic Development &amp;quot;&quot;/&gt;&lt;property id=&quot;20307&quot; value=&quot;256&quot;/&gt;&lt;/object&gt;&lt;object type=&quot;3&quot; unique_id=&quot;10004&quot;&gt;&lt;property id=&quot;20148&quot; value=&quot;5&quot;/&gt;&lt;property id=&quot;20300&quot; value=&quot;Slide 2 - &amp;quot;Session Outline&amp;quot;&quot;/&gt;&lt;property id=&quot;20307&quot; value=&quot;270&quot;/&gt;&lt;/object&gt;&lt;object type=&quot;3&quot; unique_id=&quot;10005&quot;&gt;&lt;property id=&quot;20148&quot; value=&quot;5&quot;/&gt;&lt;property id=&quot;20300&quot; value=&quot;Slide 3 - &amp;quot;NNHN Program Overview&amp;quot;&quot;/&gt;&lt;property id=&quot;20307&quot; value=&quot;271&quot;/&gt;&lt;/object&gt;&lt;object type=&quot;3&quot; unique_id=&quot;10006&quot;&gt;&lt;property id=&quot;20148&quot; value=&quot;5&quot;/&gt;&lt;property id=&quot;20300&quot; value=&quot;Slide 4 - &amp;quot;Middle Mile Fiber&amp;quot;&quot;/&gt;&lt;property id=&quot;20307&quot; value=&quot;272&quot;/&gt;&lt;/object&gt;&lt;object type=&quot;3&quot; unique_id=&quot;10007&quot;&gt;&lt;property id=&quot;20148&quot; value=&quot;5&quot;/&gt;&lt;property id=&quot;20300&quot; value=&quot;Slide 5 - &amp;quot;Wireless Network&amp;quot;&quot;/&gt;&lt;property id=&quot;20307&quot; value=&quot;273&quot;/&gt;&lt;/object&gt;&lt;object type=&quot;3&quot; unique_id=&quot;10008&quot;&gt;&lt;property id=&quot;20148&quot; value=&quot;5&quot;/&gt;&lt;property id=&quot;20300&quot; value=&quot;Slide 6 - &amp;quot;Equipment Installation&amp;quot;&quot;/&gt;&lt;property id=&quot;20307&quot; value=&quot;275&quot;/&gt;&lt;/object&gt;&lt;object type=&quot;3&quot; unique_id=&quot;10009&quot;&gt;&lt;property id=&quot;20148&quot; value=&quot;5&quot;/&gt;&lt;property id=&quot;20300&quot; value=&quot;Slide 7 - &amp;quot;NH FastRoads&amp;quot;&quot;/&gt;&lt;property id=&quot;20307&quot; value=&quot;274&quot;/&gt;&lt;/object&gt;&lt;object type=&quot;3&quot; unique_id=&quot;10010&quot;&gt;&lt;property id=&quot;20148&quot; value=&quot;5&quot;/&gt;&lt;property id=&quot;20300&quot; value=&quot;Slide 8 - &amp;quot;NHBMPP Program Objectives&amp;quot;&quot;/&gt;&lt;property id=&quot;20307&quot; value=&quot;261&quot;/&gt;&lt;/object&gt;&lt;object type=&quot;3&quot; unique_id=&quot;10011&quot;&gt;&lt;property id=&quot;20148&quot; value=&quot;5&quot;/&gt;&lt;property id=&quot;20300&quot; value=&quot;Slide 9 - &amp;quot;Broadband &amp;#x0D;&amp;#x0A;Availability:&amp;#x0D;&amp;#x0A;September &amp;#x0D;&amp;#x0A;2011&amp;quot;&quot;/&gt;&lt;property id=&quot;20307&quot; value=&quot;268&quot;/&gt;&lt;/object&gt;&lt;object type=&quot;3&quot; unique_id=&quot;10012&quot;&gt;&lt;property id=&quot;20148&quot; value=&quot;5&quot;/&gt;&lt;property id=&quot;20300&quot; value=&quot;Slide 10 - &amp;quot;Community &amp;#x0D;&amp;#x0A;Anchor &amp;#x0D;&amp;#x0A;Institutions:&amp;#x0D;&amp;#x0A;September&amp;#x0D;&amp;#x0A;2011&amp;quot;&quot;/&gt;&lt;property id=&quot;20307&quot; value=&quot;267&quot;/&gt;&lt;/object&gt;&lt;object type=&quot;3&quot; unique_id=&quot;10013&quot;&gt;&lt;property id=&quot;20148&quot; value=&quot;5&quot;/&gt;&lt;property id=&quot;20300&quot; value=&quot;Slide 11 - &amp;quot;Other Resources: www.broadbandnh.org&amp;quot;&quot;/&gt;&lt;property id=&quot;20307&quot; value=&quot;269&quot;/&gt;&lt;/object&gt;&lt;object type=&quot;3&quot; unique_id=&quot;10014&quot;&gt;&lt;property id=&quot;20148&quot; value=&quot;5&quot;/&gt;&lt;property id=&quot;20300&quot; value=&quot;Slide 26 - &amp;quot;Presenter Contacts and Discussion&amp;quot;&quot;/&gt;&lt;property id=&quot;20307&quot; value=&quot;276&quot;/&gt;&lt;/object&gt;&lt;object type=&quot;3&quot; unique_id=&quot;10239&quot;&gt;&lt;property id=&quot;20148&quot; value=&quot;5&quot;/&gt;&lt;property id=&quot;20300&quot; value=&quot;Slide 12 - &amp;quot;What is Broadband?&amp;quot;&quot;/&gt;&lt;property id=&quot;20307&quot; value=&quot;278&quot;/&gt;&lt;/object&gt;&lt;object type=&quot;3&quot; unique_id=&quot;10240&quot;&gt;&lt;property id=&quot;20148&quot; value=&quot;5&quot;/&gt;&lt;property id=&quot;20300&quot; value=&quot;Slide 13 - &amp;quot;What is Economic Development?&amp;quot;&quot;/&gt;&lt;property id=&quot;20307&quot; value=&quot;277&quot;/&gt;&lt;/object&gt;&lt;object type=&quot;3&quot; unique_id=&quot;10241&quot;&gt;&lt;property id=&quot;20148&quot; value=&quot;5&quot;/&gt;&lt;property id=&quot;20300&quot; value=&quot;Slide 14 - &amp;quot;Broadband Research&amp;quot;&quot;/&gt;&lt;property id=&quot;20307&quot; value=&quot;279&quot;/&gt;&lt;/object&gt;&lt;object type=&quot;3&quot; unique_id=&quot;10242&quot;&gt;&lt;property id=&quot;20148&quot; value=&quot;5&quot;/&gt;&lt;property id=&quot;20300&quot; value=&quot;Slide 15 - &amp;quot;National Impacts of Broadband Investment&amp;#x0D;&amp;#x0A;&amp;quot;&quot;/&gt;&lt;property id=&quot;20307&quot; value=&quot;280&quot;/&gt;&lt;/object&gt;&lt;object type=&quot;3&quot; unique_id=&quot;10243&quot;&gt;&lt;property id=&quot;20148&quot; value=&quot;5&quot;/&gt;&lt;property id=&quot;20300&quot; value=&quot;Slide 16 - &amp;quot;NH Impacts of Broadband&amp;#x0D;&amp;#x0A;&amp;quot;&quot;/&gt;&lt;property id=&quot;20307&quot; value=&quot;281&quot;/&gt;&lt;/object&gt;&lt;object type=&quot;3&quot; unique_id=&quot;10244&quot;&gt;&lt;property id=&quot;20148&quot; value=&quot;5&quot;/&gt;&lt;property id=&quot;20300&quot; value=&quot;Slide 17 - &amp;quot; Implications for Municipalities&amp;#x0D;&amp;#x0A;&amp;quot;&quot;/&gt;&lt;property id=&quot;20307&quot; value=&quot;282&quot;/&gt;&lt;/object&gt;&lt;object type=&quot;3&quot; unique_id=&quot;10245&quot;&gt;&lt;property id=&quot;20148&quot; value=&quot;5&quot;/&gt;&lt;property id=&quot;20300&quot; value=&quot;Slide 19 - &amp;quot;What’s at Stake?&amp;#x0D;&amp;#x0A;&amp;quot;&quot;/&gt;&lt;property id=&quot;20307&quot; value=&quot;283&quot;/&gt;&lt;/object&gt;&lt;object type=&quot;3&quot; unique_id=&quot;10246&quot;&gt;&lt;property id=&quot;20148&quot; value=&quot;5&quot;/&gt;&lt;property id=&quot;20300&quot; value=&quot;Slide 20 - &amp;quot;Opportunities for Municipalities&amp;#x0D;&amp;#x0A;&amp;quot;&quot;/&gt;&lt;property id=&quot;20307&quot; value=&quot;284&quot;/&gt;&lt;/object&gt;&lt;object type=&quot;3&quot; unique_id=&quot;10247&quot;&gt;&lt;property id=&quot;20148&quot; value=&quot;5&quot;/&gt;&lt;property id=&quot;20300&quot; value=&quot;Slide 21 - &amp;quot; Case Studies of Municipal Impacts&amp;#x0D;&amp;#x0A;&amp;quot;&quot;/&gt;&lt;property id=&quot;20307&quot; value=&quot;285&quot;/&gt;&lt;/object&gt;&lt;object type=&quot;3&quot; unique_id=&quot;10248&quot;&gt;&lt;property id=&quot;20148&quot; value=&quot;5&quot;/&gt;&lt;property id=&quot;20300&quot; value=&quot;Slide 22 - &amp;quot;Common Challenges&amp;quot;&quot;/&gt;&lt;property id=&quot;20307&quot; value=&quot;290&quot;/&gt;&lt;/object&gt;&lt;object type=&quot;3&quot; unique_id=&quot;10249&quot;&gt;&lt;property id=&quot;20148&quot; value=&quot;5&quot;/&gt;&lt;property id=&quot;20300&quot; value=&quot;Slide 23 - &amp;quot;What Challenges does your community face re: Broadband Access?&amp;#x0D;&amp;#x0A;&amp;quot;&quot;/&gt;&lt;property id=&quot;20307&quot; value=&quot;287&quot;/&gt;&lt;/object&gt;&lt;object type=&quot;3&quot; unique_id=&quot;10250&quot;&gt;&lt;property id=&quot;20148&quot; value=&quot;5&quot;/&gt;&lt;property id=&quot;20300&quot; value=&quot;Slide 24 - &amp;quot;Training&amp;quot;&quot;/&gt;&lt;property id=&quot;20307&quot; value=&quot;288&quot;/&gt;&lt;/object&gt;&lt;object type=&quot;3&quot; unique_id=&quot;10251&quot;&gt;&lt;property id=&quot;20148&quot; value=&quot;5&quot;/&gt;&lt;property id=&quot;20300&quot; value=&quot;Slide 25&quot;/&gt;&lt;property id=&quot;20307&quot; value=&quot;289&quot;/&gt;&lt;/object&gt;&lt;object type=&quot;3&quot; unique_id=&quot;10360&quot;&gt;&lt;property id=&quot;20148&quot; value=&quot;5&quot;/&gt;&lt;property id=&quot;20300&quot; value=&quot;Slide 18 - &amp;quot;e-Care:  Aging in Place&amp;quot;&quot;/&gt;&lt;property id=&quot;20307&quot; value=&quot;291&quot;/&gt;&lt;/object&gt;&lt;/object&gt;&lt;object type=&quot;8&quot; unique_id=&quot;10028&quot;&gt;&lt;/object&gt;&lt;/object&gt;&lt;/database&gt;"/>
  <p:tag name="BULLETTYPE" val="3"/>
  <p:tag name="BACKUPSESSIONS" val="True"/>
  <p:tag name="RACERSMAXDISPLAYED" val="5"/>
  <p:tag name="BUBBLEVALUEFORMAT" val="0.0"/>
  <p:tag name="DISPLAYDEVICENUMBER" val="True"/>
  <p:tag name="CHARTLABELS" val="1"/>
  <p:tag name="REALTIMEBACKUPPATH" val="(None)"/>
  <p:tag name="PRRESPONSE2" val="9"/>
  <p:tag name="PRRESPONSE10" val="1"/>
  <p:tag name="CSVFORMAT" val="0"/>
  <p:tag name="BACKUPMAINTENANCE" val="7"/>
  <p:tag name="BUBBLENAMEVISIBLE" val="True"/>
  <p:tag name="CUSTOMCELLBACKCOLOR4" val="-8355712"/>
  <p:tag name="INCLUDENONRESPONDERS" val="False"/>
  <p:tag name="FIBDISPLAYRESULTS" val="True"/>
  <p:tag name="PRRESPONSE9" val="2"/>
  <p:tag name="RESPCOUNTERSTYLE" val="-1"/>
  <p:tag name="STDCHART" val="1"/>
  <p:tag name="CUSTOMCELLBACKCOLOR2" val="-13395457"/>
  <p:tag name="ALLOWUSERFEEDBACK" val="True"/>
  <p:tag name="PRRESPONSE4" val="7"/>
  <p:tag name="EXPANDSHOWBAR" val="True"/>
  <p:tag name="SKIPREMAININGRACESLIDES" val="True"/>
  <p:tag name="AUTOSIZEGRID" val="True"/>
  <p:tag name="FIBNUMRESULTS" val="5"/>
  <p:tag name="RESPTABLESTYLE" val="-1"/>
  <p:tag name="CUSTOMCELLFORECOLOR" val="-16777216"/>
  <p:tag name="AUTOADJUSTPARTRANGE" val="True"/>
  <p:tag name="COUNTDOWNSECONDS" val="10"/>
  <p:tag name="CHARTCOLORS" val="0"/>
  <p:tag name="POWERPOINTVERSION" val="14.0"/>
  <p:tag name="CORRECTPOINTVALUE" val="1"/>
  <p:tag name="BUBBLESIZEVISIBLE" val="True"/>
  <p:tag name="REVIEWONLY" val="False"/>
  <p:tag name="GRIDROTATIONINTERVAL" val="2"/>
  <p:tag name="MMPROD_NEXTUNIQUEID" val="10009"/>
  <p:tag name="PRRESPONSE5" val="6"/>
  <p:tag name="DELIMITERS" val="3.1"/>
  <p:tag name="TPFULLVERSION" val="4.2.3.225"/>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Override1.xml.rels><?xml version="1.0" encoding="UTF-8" standalone="yes"?>
<Relationships xmlns="http://schemas.openxmlformats.org/package/2006/relationships"><Relationship Id="rId1" Type="http://schemas.openxmlformats.org/officeDocument/2006/relationships/image" Target="../media/image50.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50.jpeg"/></Relationships>
</file>

<file path=ppt/theme/theme1.xml><?xml version="1.0" encoding="utf-8"?>
<a:theme xmlns:a="http://schemas.openxmlformats.org/drawingml/2006/main" name="SBI PowerPoint 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7525</TotalTime>
  <Words>1912</Words>
  <Application>Microsoft Office PowerPoint</Application>
  <PresentationFormat>On-screen Show (4:3)</PresentationFormat>
  <Paragraphs>463</Paragraphs>
  <Slides>51</Slides>
  <Notes>49</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SBI PowerPoint Template</vt:lpstr>
      <vt:lpstr>Program Overview and Status Report:   NH House/Senate Telecom  Oversight Committee</vt:lpstr>
      <vt:lpstr>Slide 2</vt:lpstr>
      <vt:lpstr>Slide 3</vt:lpstr>
      <vt:lpstr>Slide 4</vt:lpstr>
      <vt:lpstr>Slide 5</vt:lpstr>
      <vt:lpstr>Slide 6</vt:lpstr>
      <vt:lpstr>Broadband Planning </vt:lpstr>
      <vt:lpstr>Broadband Planning –  Status</vt:lpstr>
      <vt:lpstr>Slide 9</vt:lpstr>
      <vt:lpstr>Slide 10</vt:lpstr>
      <vt:lpstr>Slide 11</vt:lpstr>
      <vt:lpstr>Slide 12</vt:lpstr>
      <vt:lpstr>Broadband Technical Assistance  &amp; Training </vt:lpstr>
      <vt:lpstr>Targeted Sectors</vt:lpstr>
      <vt:lpstr>Broadband Technical Assistance &amp; Training - Status </vt:lpstr>
      <vt:lpstr>Slide 16</vt:lpstr>
      <vt:lpstr>Mapping Broadband Availability –  Overview</vt:lpstr>
      <vt:lpstr>What is broadband?</vt:lpstr>
      <vt:lpstr>Participating NH Broadband Providers (39 as of Fall, 2012)</vt:lpstr>
      <vt:lpstr>Processing Provider Data</vt:lpstr>
      <vt:lpstr>Broadband Availability –  Data Validation </vt:lpstr>
      <vt:lpstr>   Cable Service Broadband  Availability –  March 2012 Results</vt:lpstr>
      <vt:lpstr>   DSL Service Broadband  Availability –  March 2012 Results</vt:lpstr>
      <vt:lpstr>   Fixed Wireless (WISP) Service Broadband  Availability –  March 2012 Results</vt:lpstr>
      <vt:lpstr>   Cellular Service Broadband  Availability –  March 2012 Results</vt:lpstr>
      <vt:lpstr>   Optical/Fiber Service Broadband  Availability –  March 2012 Results</vt:lpstr>
      <vt:lpstr>   Wireline Service Broadband  Availability –  March 2012 Results</vt:lpstr>
      <vt:lpstr>   Broadband  Availability – Download speed of  3 Mbps+  -  March 2012 Results</vt:lpstr>
      <vt:lpstr>   Broadband  Availability – Download speed of  25 Mbps+ -  March 2012 Results</vt:lpstr>
      <vt:lpstr>Slide 30</vt:lpstr>
      <vt:lpstr>Community Anchor Institutions –  Overview</vt:lpstr>
      <vt:lpstr>Community Anchor Institutions – October 2012</vt:lpstr>
      <vt:lpstr>Slide 33</vt:lpstr>
      <vt:lpstr>Rural Addressing –  Overview</vt:lpstr>
      <vt:lpstr>      Rural Addressing –               Status</vt:lpstr>
      <vt:lpstr>Slide 36</vt:lpstr>
      <vt:lpstr>     Broadband Availability –  Supplemental Activities</vt:lpstr>
      <vt:lpstr>Slide 38</vt:lpstr>
      <vt:lpstr>  Data Sets and  Map Products</vt:lpstr>
      <vt:lpstr>iwantbroadbandnh.org</vt:lpstr>
      <vt:lpstr>Slide 41</vt:lpstr>
      <vt:lpstr>    Broadband Availability –  Interactive Map Viewer</vt:lpstr>
      <vt:lpstr>   Broadband Availability –  National Broadband Map (www.broadbandmap.gov)</vt:lpstr>
      <vt:lpstr>Evolution of Broadband Mapping in NH: 2008</vt:lpstr>
      <vt:lpstr>Evolution of Broadband Mapping in NH: 2010/2011</vt:lpstr>
      <vt:lpstr>Slide 46</vt:lpstr>
      <vt:lpstr>Evolution of Broadband Mapping in NH: The Future?</vt:lpstr>
      <vt:lpstr>How you can help </vt:lpstr>
      <vt:lpstr>How you can help </vt:lpstr>
      <vt:lpstr>How you can help </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Broadband to Promote Economic Development</dc:title>
  <dc:creator>Valcourt, Scott</dc:creator>
  <cp:lastModifiedBy>Michael</cp:lastModifiedBy>
  <cp:revision>368</cp:revision>
  <cp:lastPrinted>2012-10-04T13:56:34Z</cp:lastPrinted>
  <dcterms:created xsi:type="dcterms:W3CDTF">2011-11-08T21:27:19Z</dcterms:created>
  <dcterms:modified xsi:type="dcterms:W3CDTF">2012-10-04T14:38:50Z</dcterms:modified>
</cp:coreProperties>
</file>