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9" r:id="rId2"/>
    <p:sldId id="257" r:id="rId3"/>
    <p:sldId id="263" r:id="rId4"/>
    <p:sldId id="265" r:id="rId5"/>
    <p:sldId id="266" r:id="rId6"/>
    <p:sldId id="272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94" autoAdjust="0"/>
  </p:normalViewPr>
  <p:slideViewPr>
    <p:cSldViewPr>
      <p:cViewPr varScale="1">
        <p:scale>
          <a:sx n="93" d="100"/>
          <a:sy n="93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C5E69-23F3-48F8-8EFD-4A769C2A688D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DFC9D-EBA6-4B75-8445-8C3B3E1C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8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i="0" dirty="0" smtClean="0"/>
              <a:t>Concept</a:t>
            </a:r>
            <a:r>
              <a:rPr lang="en-US" i="0" baseline="0" dirty="0" smtClean="0"/>
              <a:t> started with proposal from UNH to collect LIDAR for 2 watersheds extending into Maine in 2008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baseline="0" dirty="0" smtClean="0"/>
              <a:t>Discussions between 2 states expanded to all of NE when ARRA funding was announced in 2009, and eventually extended to include 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FC9D-EBA6-4B75-8445-8C3B3E1C21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0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FC9D-EBA6-4B75-8445-8C3B3E1C21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i="0" baseline="0" dirty="0" smtClean="0"/>
              <a:t>Much of success of project = initiative of Mike Smith, Maine GIS with valuable tech. assistance from USGS.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baseline="0" dirty="0" smtClean="0"/>
              <a:t>Also a reflection of the GIS network that exists in NE.  Many of the players have been in their positions for a number of years so there are already trusted avenues of communication.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baseline="0" dirty="0" smtClean="0"/>
              <a:t>Baseline technical specification established cooperatively as USGS Base LIDAR Specification V12; each state could then “buy up” if they found funds to cover additional cost</a:t>
            </a:r>
          </a:p>
          <a:p>
            <a:pPr marL="171450" indent="-171450">
              <a:buFont typeface="Arial" pitchFamily="34" charset="0"/>
              <a:buChar char="•"/>
            </a:pPr>
            <a:endParaRPr lang="en-US" i="0" dirty="0" smtClean="0"/>
          </a:p>
          <a:p>
            <a:pPr marL="0" indent="0">
              <a:buFont typeface="Arial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FC9D-EBA6-4B75-8445-8C3B3E1C21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i="0" dirty="0" smtClean="0"/>
              <a:t>Proposal</a:t>
            </a:r>
            <a:r>
              <a:rPr lang="en-US" i="0" baseline="0" dirty="0" smtClean="0"/>
              <a:t> – included commitments from multiple entities – state agencies, federal agencies, non-profit</a:t>
            </a:r>
          </a:p>
          <a:p>
            <a:pPr marL="0" indent="0">
              <a:buFont typeface="Arial" pitchFamily="34" charset="0"/>
              <a:buNone/>
            </a:pPr>
            <a:r>
              <a:rPr lang="en-US" i="0" baseline="0" dirty="0" smtClean="0"/>
              <a:t>Application included letters of support from ~40 others – towns, regional organizations, universities, non-profits - demonstrated widespread support/interest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FC9D-EBA6-4B75-8445-8C3B3E1C21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0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i="0" dirty="0" smtClean="0"/>
              <a:t>Proposal emphasized a number of project benefits, including</a:t>
            </a:r>
            <a:r>
              <a:rPr lang="en-US" i="0" baseline="0" dirty="0" smtClean="0"/>
              <a:t> those listed.  (Note that ARRA required the economic stimulus piece.)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FC9D-EBA6-4B75-8445-8C3B3E1C21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0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i="0" dirty="0" smtClean="0"/>
              <a:t>USGS role –</a:t>
            </a:r>
            <a:r>
              <a:rPr lang="en-US" i="0" baseline="0" dirty="0" smtClean="0"/>
              <a:t> critical.  National Geospatial Technical Operations Center (NGTOC) provided essential support</a:t>
            </a:r>
          </a:p>
          <a:p>
            <a:pPr marL="0" indent="0">
              <a:buFont typeface="Arial" pitchFamily="34" charset="0"/>
              <a:buNone/>
            </a:pPr>
            <a:r>
              <a:rPr lang="en-US" i="0" baseline="0" dirty="0" smtClean="0"/>
              <a:t>Re Data Dissemination – all data in public domain.  Delivered to each state, but also archived in CLICK for national distribution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FC9D-EBA6-4B75-8445-8C3B3E1C21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0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FC9D-EBA6-4B75-8445-8C3B3E1C21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i="0" dirty="0" smtClean="0"/>
              <a:t>Note differential technical specs:</a:t>
            </a:r>
          </a:p>
          <a:p>
            <a:pPr marL="0" indent="0">
              <a:buFont typeface="Arial" pitchFamily="34" charset="0"/>
              <a:buNone/>
            </a:pPr>
            <a:r>
              <a:rPr lang="en-US" i="0" dirty="0" smtClean="0"/>
              <a:t>ME/NH/CT/NY – basic</a:t>
            </a:r>
            <a:r>
              <a:rPr lang="en-US" i="0" baseline="0" dirty="0" smtClean="0"/>
              <a:t> LIDAR spec, V12, including </a:t>
            </a:r>
            <a:r>
              <a:rPr lang="en-US" i="0" baseline="0" smtClean="0"/>
              <a:t>hydro flattening</a:t>
            </a:r>
            <a:endParaRPr lang="en-US" i="0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i="0" baseline="0" dirty="0" smtClean="0"/>
              <a:t>RI/MA – “bought up” to higher resolution.  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FC9D-EBA6-4B75-8445-8C3B3E1C21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FC9D-EBA6-4B75-8445-8C3B3E1C21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i="0" dirty="0" smtClean="0"/>
              <a:t>Again,</a:t>
            </a:r>
            <a:r>
              <a:rPr lang="en-US" i="0" baseline="0" dirty="0" smtClean="0"/>
              <a:t> emphasis on flexibility of states to determine their own requirements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FC9D-EBA6-4B75-8445-8C3B3E1C21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3095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NE Geological Society of America</a:t>
            </a:r>
          </a:p>
          <a:p>
            <a:r>
              <a:rPr lang="en-US" smtClean="0"/>
              <a:t>March 16-20,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9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76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8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4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3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4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 GSA </a:t>
            </a:r>
          </a:p>
          <a:p>
            <a:r>
              <a:rPr lang="en-US" smtClean="0"/>
              <a:t>March 16-20,	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9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8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4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NE GSA </a:t>
            </a:r>
          </a:p>
          <a:p>
            <a:r>
              <a:rPr lang="en-US" smtClean="0"/>
              <a:t>March 16-20,	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1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8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609600"/>
            <a:ext cx="7772400" cy="16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Overview</a:t>
            </a:r>
            <a:b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LIDAR for the Northeast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85800" y="2819400"/>
            <a:ext cx="7718298" cy="228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Rick Chormann, NH Geological Survey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NH Dept. of Environmental Services</a:t>
            </a:r>
          </a:p>
          <a:p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Fay Rubin, GRANIT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University of New Hampshire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0600" y="5791200"/>
            <a:ext cx="779449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Northeastern Section of the Geological Society of America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March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17-19,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2013, Bretton Woods, NH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91200" y="2932061"/>
            <a:ext cx="3076687" cy="1959979"/>
            <a:chOff x="5843956" y="2779661"/>
            <a:chExt cx="3076687" cy="19599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956" y="4191000"/>
              <a:ext cx="1074205" cy="548640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126" y="2779661"/>
              <a:ext cx="769642" cy="777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8541" y="2828153"/>
              <a:ext cx="1295020" cy="64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4294851"/>
              <a:ext cx="1757843" cy="32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8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8600" y="6400800"/>
            <a:ext cx="865346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6475228"/>
            <a:ext cx="8756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Northeastern Section of Geological Society of America                   				March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17-19,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669" y="11987"/>
            <a:ext cx="9160669" cy="1131013"/>
          </a:xfrm>
          <a:prstGeom prst="rect">
            <a:avLst/>
          </a:prstGeom>
          <a:solidFill>
            <a:srgbClr val="6B9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Project Work Plan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520" y="1512888"/>
            <a:ext cx="8412480" cy="4887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09700"/>
            <a:ext cx="723486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14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8600" y="6400800"/>
            <a:ext cx="865346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6475228"/>
            <a:ext cx="8756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Northeastern Section of Geological Society of America                   				March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17-19,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669" y="11987"/>
            <a:ext cx="9160669" cy="1131013"/>
          </a:xfrm>
          <a:prstGeom prst="rect">
            <a:avLst/>
          </a:prstGeom>
          <a:solidFill>
            <a:srgbClr val="6B9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Project Deliverables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520" y="1512888"/>
            <a:ext cx="8412480" cy="4887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5" y="1447800"/>
            <a:ext cx="878730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00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8600" y="6400800"/>
            <a:ext cx="865346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6475228"/>
            <a:ext cx="8756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Northeastern Section of Geological Society of America                   				March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17-19,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669" y="11987"/>
            <a:ext cx="9160669" cy="1131013"/>
          </a:xfrm>
          <a:prstGeom prst="rect">
            <a:avLst/>
          </a:prstGeom>
          <a:solidFill>
            <a:srgbClr val="6B9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520" y="1512888"/>
            <a:ext cx="8412480" cy="4887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Fall 2008 - UNH proposal covering watersheds in NH and ME developed</a:t>
            </a:r>
          </a:p>
          <a:p>
            <a:r>
              <a:rPr lang="en-US" sz="2100" dirty="0" smtClean="0"/>
              <a:t>Spring/Summer 2009 – ARRA funding indicated, project idea grows to NE/NY</a:t>
            </a:r>
          </a:p>
          <a:p>
            <a:r>
              <a:rPr lang="en-US" sz="2100" dirty="0" smtClean="0"/>
              <a:t>November 2009 –Proposal submitted to USGS, $2.7M total budget, $1.4M requested from ARRA funding</a:t>
            </a:r>
          </a:p>
          <a:p>
            <a:r>
              <a:rPr lang="en-US" sz="2100" dirty="0" smtClean="0"/>
              <a:t>January 2010 – Award letter announces full funding of the project</a:t>
            </a:r>
          </a:p>
          <a:p>
            <a:r>
              <a:rPr lang="en-US" sz="2100" dirty="0" smtClean="0"/>
              <a:t>Spring/Summer 2010 – Additional funding brought forward to further increase project footprint and products</a:t>
            </a:r>
          </a:p>
          <a:p>
            <a:r>
              <a:rPr lang="en-US" sz="2100" dirty="0" smtClean="0"/>
              <a:t>June 2010 – first task order issued for ARRA-funded portion to Photo Science</a:t>
            </a:r>
          </a:p>
          <a:p>
            <a:r>
              <a:rPr lang="en-US" sz="2100" dirty="0" smtClean="0"/>
              <a:t>September 2010 – second task order issued for all other funding portion to Photo Science</a:t>
            </a:r>
          </a:p>
          <a:p>
            <a:r>
              <a:rPr lang="en-US" sz="2100" dirty="0" smtClean="0"/>
              <a:t>Final project was approximately 8,000 sq miles of new data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0918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8600" y="6400800"/>
            <a:ext cx="865346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6475228"/>
            <a:ext cx="8756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Northeastern Section of Geological Society of America                   				March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17-19,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669" y="11987"/>
            <a:ext cx="9160669" cy="1131013"/>
          </a:xfrm>
          <a:prstGeom prst="rect">
            <a:avLst/>
          </a:prstGeom>
          <a:solidFill>
            <a:srgbClr val="6B9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Coordination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520" y="1512888"/>
            <a:ext cx="8412480" cy="4887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920" y="1665288"/>
            <a:ext cx="8412480" cy="4887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Each state worked through </a:t>
            </a:r>
            <a:r>
              <a:rPr lang="en-US" sz="2100" dirty="0" smtClean="0"/>
              <a:t>its </a:t>
            </a:r>
            <a:r>
              <a:rPr lang="en-US" sz="2100" dirty="0" smtClean="0"/>
              <a:t>state coordinator for non-profit and state level funding requirements and for technical specifications</a:t>
            </a:r>
          </a:p>
          <a:p>
            <a:pPr marL="0" indent="0">
              <a:buNone/>
            </a:pPr>
            <a:endParaRPr lang="en-US" sz="2100" dirty="0" smtClean="0"/>
          </a:p>
          <a:p>
            <a:r>
              <a:rPr lang="en-US" sz="2100" dirty="0" smtClean="0"/>
              <a:t>USGS liaisons coordinated other federal contributions</a:t>
            </a:r>
          </a:p>
          <a:p>
            <a:pPr marL="0" indent="0">
              <a:buNone/>
            </a:pPr>
            <a:endParaRPr lang="en-US" sz="2100" dirty="0" smtClean="0"/>
          </a:p>
          <a:p>
            <a:r>
              <a:rPr lang="en-US" sz="2100" dirty="0" smtClean="0"/>
              <a:t>Maine state GIS manager (Michael Smith) coordinated all state and federal components, acted as principal investigator</a:t>
            </a:r>
          </a:p>
          <a:p>
            <a:pPr marL="0" indent="0">
              <a:buNone/>
            </a:pPr>
            <a:endParaRPr lang="en-US" sz="2100" dirty="0" smtClean="0"/>
          </a:p>
          <a:p>
            <a:r>
              <a:rPr lang="en-US" sz="2100" dirty="0" smtClean="0"/>
              <a:t>NGTOC handled contracting through Geospatial Products and Services Contract v2 (GPSC-2)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3108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8600" y="6400800"/>
            <a:ext cx="865346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6475228"/>
            <a:ext cx="8756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Northeastern Section of Geological Society of America                   				March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17-19,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669" y="11987"/>
            <a:ext cx="9160669" cy="1131013"/>
          </a:xfrm>
          <a:prstGeom prst="rect">
            <a:avLst/>
          </a:prstGeom>
          <a:solidFill>
            <a:srgbClr val="6B9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Project Funding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520" y="1512888"/>
            <a:ext cx="8412480" cy="4887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682755"/>
              </p:ext>
            </p:extLst>
          </p:nvPr>
        </p:nvGraphicFramePr>
        <p:xfrm>
          <a:off x="654627" y="1533670"/>
          <a:ext cx="80772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373"/>
                <a:gridCol w="2743200"/>
                <a:gridCol w="33216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USGS – National &amp; 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Nature Conservancy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Hampshire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NRCS – State &amp; Regional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Maine</a:t>
                      </a:r>
                      <a:r>
                        <a:rPr lang="en-US" baseline="0" dirty="0" smtClean="0"/>
                        <a:t> Coast </a:t>
                      </a:r>
                      <a:r>
                        <a:rPr lang="en-US" baseline="0" smtClean="0"/>
                        <a:t>Heritage Trust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Massachusetts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Maine </a:t>
                      </a:r>
                      <a:r>
                        <a:rPr lang="en-US" dirty="0" err="1" smtClean="0"/>
                        <a:t>Geolibrary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Rhode Island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DOT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Maine DEP and Maine SPO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Park</a:t>
                      </a:r>
                      <a:r>
                        <a:rPr lang="en-US" baseline="0" dirty="0" smtClean="0"/>
                        <a:t>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NH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 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NY DEC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NY Energy Research Dev. Authority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00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8600" y="6400800"/>
            <a:ext cx="865346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6475228"/>
            <a:ext cx="8756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Northeastern Section of Geological Society of America                   				March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17-19,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669" y="11987"/>
            <a:ext cx="9160669" cy="1131013"/>
          </a:xfrm>
          <a:prstGeom prst="rect">
            <a:avLst/>
          </a:prstGeom>
          <a:solidFill>
            <a:srgbClr val="6B9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Project Benefits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520" y="1512888"/>
            <a:ext cx="8412480" cy="4887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5759" y="1779925"/>
            <a:ext cx="81910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Economic stimulus for collectors/providers, analysts, engineers, planners, scientists, consultants, etc.</a:t>
            </a:r>
          </a:p>
          <a:p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Multi-state and federal collaboration, exemplifying “good government” and model for the national elevation program</a:t>
            </a:r>
          </a:p>
          <a:p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Coordinated collection and processing effort, resulting in real taxpayer savings (map it once, used by many)</a:t>
            </a:r>
          </a:p>
          <a:p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Data freely available to the general public (via USGS CLICK)</a:t>
            </a:r>
          </a:p>
        </p:txBody>
      </p:sp>
    </p:spTree>
    <p:extLst>
      <p:ext uri="{BB962C8B-B14F-4D97-AF65-F5344CB8AC3E}">
        <p14:creationId xmlns:p14="http://schemas.microsoft.com/office/powerpoint/2010/main" val="368470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8600" y="6400800"/>
            <a:ext cx="865346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6475228"/>
            <a:ext cx="8756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Northeastern Section of Geological Society of America                   				March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17-19,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669" y="11987"/>
            <a:ext cx="9160669" cy="1131013"/>
          </a:xfrm>
          <a:prstGeom prst="rect">
            <a:avLst/>
          </a:prstGeom>
          <a:solidFill>
            <a:srgbClr val="6B9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Project Manager:  USGS NGTOC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520" y="1512888"/>
            <a:ext cx="8412480" cy="4887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1676400"/>
            <a:ext cx="4925003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Task Order Administration</a:t>
            </a:r>
          </a:p>
          <a:p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Task Order Management</a:t>
            </a:r>
          </a:p>
          <a:p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Client/Producer Liaison</a:t>
            </a:r>
          </a:p>
          <a:p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Technical Domain Expertise</a:t>
            </a:r>
          </a:p>
          <a:p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Independent Quality Assurance Testing</a:t>
            </a:r>
          </a:p>
          <a:p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Deliverable Validation &amp; Acceptance</a:t>
            </a:r>
          </a:p>
          <a:p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Data Dissemination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7002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8600" y="6400800"/>
            <a:ext cx="865346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6475228"/>
            <a:ext cx="8756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Northeastern Section of Geological Society of America                   				March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17-19,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669" y="11987"/>
            <a:ext cx="9160669" cy="1131013"/>
          </a:xfrm>
          <a:prstGeom prst="rect">
            <a:avLst/>
          </a:prstGeom>
          <a:solidFill>
            <a:srgbClr val="6B9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Project Work Plan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520" y="1512888"/>
            <a:ext cx="8412480" cy="4887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50"/>
            <a:ext cx="7315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7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8600" y="6400800"/>
            <a:ext cx="865346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6475228"/>
            <a:ext cx="8756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Northeastern Section of Geological Society of America                   				March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17-19,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669" y="11987"/>
            <a:ext cx="9160669" cy="1131013"/>
          </a:xfrm>
          <a:prstGeom prst="rect">
            <a:avLst/>
          </a:prstGeom>
          <a:solidFill>
            <a:srgbClr val="6B9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Project Work Plan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520" y="1512888"/>
            <a:ext cx="8412480" cy="4887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87" y="1395412"/>
            <a:ext cx="737516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54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8600" y="6400800"/>
            <a:ext cx="865346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6475228"/>
            <a:ext cx="8756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Northeastern Section of Geological Society of America                   				March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17-19,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669" y="11987"/>
            <a:ext cx="9160669" cy="1131013"/>
          </a:xfrm>
          <a:prstGeom prst="rect">
            <a:avLst/>
          </a:prstGeom>
          <a:solidFill>
            <a:srgbClr val="6B9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Project Work Plan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520" y="1512888"/>
            <a:ext cx="8412480" cy="4887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85887"/>
            <a:ext cx="731839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967602"/>
      </p:ext>
    </p:extLst>
  </p:cSld>
  <p:clrMapOvr>
    <a:masterClrMapping/>
  </p:clrMapOvr>
</p:sld>
</file>

<file path=ppt/theme/theme1.xml><?xml version="1.0" encoding="utf-8"?>
<a:theme xmlns:a="http://schemas.openxmlformats.org/drawingml/2006/main" name="NEG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NEGSA</Template>
  <TotalTime>54</TotalTime>
  <Words>709</Words>
  <Application>Microsoft Office PowerPoint</Application>
  <PresentationFormat>On-screen Show (4:3)</PresentationFormat>
  <Paragraphs>109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NEGSA</vt:lpstr>
      <vt:lpstr>PowerPoint Presentation</vt:lpstr>
      <vt:lpstr>Project Timeline</vt:lpstr>
      <vt:lpstr>Coordination</vt:lpstr>
      <vt:lpstr>Project Funding</vt:lpstr>
      <vt:lpstr>Project Benefits</vt:lpstr>
      <vt:lpstr>Project Manager:  USGS NGTOC</vt:lpstr>
      <vt:lpstr>Project Work Plan</vt:lpstr>
      <vt:lpstr>Project Work Plan</vt:lpstr>
      <vt:lpstr>Project Work Plan</vt:lpstr>
      <vt:lpstr>Project Work Plan</vt:lpstr>
      <vt:lpstr>Project Deliverables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Timeline</dc:title>
  <dc:creator>fay</dc:creator>
  <cp:lastModifiedBy>fay</cp:lastModifiedBy>
  <cp:revision>17</cp:revision>
  <dcterms:created xsi:type="dcterms:W3CDTF">2013-03-18T21:27:29Z</dcterms:created>
  <dcterms:modified xsi:type="dcterms:W3CDTF">2013-03-19T01:01:30Z</dcterms:modified>
</cp:coreProperties>
</file>